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9.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1.xml" ContentType="application/vnd.openxmlformats-officedocument.presentationml.slide+xml"/>
  <Override PartName="/ppt/slides/slide21.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6.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5.xml" ContentType="application/vnd.openxmlformats-officedocument.presentationml.slideLayout+xml"/>
  <Override PartName="/ppt/slideLayouts/slideLayout19.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18.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22.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4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ustomXml" Target="../customXml/item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 Id="rId30"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28"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de-DE" sz="3200" b="0" strike="noStrike" spc="-1">
              <a:latin typeface="Arial"/>
            </a:endParaRPr>
          </a:p>
        </p:txBody>
      </p:sp>
      <p:sp>
        <p:nvSpPr>
          <p:cNvPr id="29"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31"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de-DE" sz="3200" b="0" strike="noStrike" spc="-1">
              <a:latin typeface="Arial"/>
            </a:endParaRPr>
          </a:p>
        </p:txBody>
      </p:sp>
      <p:sp>
        <p:nvSpPr>
          <p:cNvPr id="3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de-DE" sz="3200" b="0" strike="noStrike" spc="-1">
              <a:latin typeface="Arial"/>
            </a:endParaRPr>
          </a:p>
        </p:txBody>
      </p:sp>
      <p:sp>
        <p:nvSpPr>
          <p:cNvPr id="33"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de-DE" sz="3200" b="0" strike="noStrike" spc="-1">
              <a:latin typeface="Arial"/>
            </a:endParaRPr>
          </a:p>
        </p:txBody>
      </p:sp>
      <p:sp>
        <p:nvSpPr>
          <p:cNvPr id="34"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36"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de-DE" sz="3200" b="0" strike="noStrike" spc="-1">
              <a:latin typeface="Arial"/>
            </a:endParaRPr>
          </a:p>
        </p:txBody>
      </p:sp>
      <p:sp>
        <p:nvSpPr>
          <p:cNvPr id="37"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de-DE" sz="3200" b="0" strike="noStrike" spc="-1">
              <a:latin typeface="Arial"/>
            </a:endParaRPr>
          </a:p>
        </p:txBody>
      </p:sp>
      <p:sp>
        <p:nvSpPr>
          <p:cNvPr id="38"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de-DE" sz="3200" b="0" strike="noStrike" spc="-1">
              <a:latin typeface="Arial"/>
            </a:endParaRPr>
          </a:p>
        </p:txBody>
      </p:sp>
      <p:sp>
        <p:nvSpPr>
          <p:cNvPr id="39"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de-DE" sz="3200" b="0" strike="noStrike" spc="-1">
              <a:latin typeface="Arial"/>
            </a:endParaRPr>
          </a:p>
        </p:txBody>
      </p:sp>
      <p:sp>
        <p:nvSpPr>
          <p:cNvPr id="40"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de-DE" sz="3200" b="0" strike="noStrike" spc="-1">
              <a:latin typeface="Arial"/>
            </a:endParaRPr>
          </a:p>
        </p:txBody>
      </p:sp>
      <p:sp>
        <p:nvSpPr>
          <p:cNvPr id="41"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48"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de-DE"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50"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52"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de-DE" sz="3200" b="0" strike="noStrike" spc="-1">
              <a:latin typeface="Arial"/>
            </a:endParaRPr>
          </a:p>
        </p:txBody>
      </p:sp>
      <p:sp>
        <p:nvSpPr>
          <p:cNvPr id="5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5"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de-DE"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5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de-DE" sz="3200" b="0" strike="noStrike" spc="-1">
              <a:latin typeface="Arial"/>
            </a:endParaRPr>
          </a:p>
        </p:txBody>
      </p:sp>
      <p:sp>
        <p:nvSpPr>
          <p:cNvPr id="5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de-DE" sz="3200" b="0" strike="noStrike" spc="-1">
              <a:latin typeface="Arial"/>
            </a:endParaRPr>
          </a:p>
        </p:txBody>
      </p:sp>
      <p:sp>
        <p:nvSpPr>
          <p:cNvPr id="5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7"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de-DE"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61"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de-DE" sz="3200" b="0" strike="noStrike" spc="-1">
              <a:latin typeface="Arial"/>
            </a:endParaRPr>
          </a:p>
        </p:txBody>
      </p:sp>
      <p:sp>
        <p:nvSpPr>
          <p:cNvPr id="6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de-DE" sz="3200" b="0" strike="noStrike" spc="-1">
              <a:latin typeface="Arial"/>
            </a:endParaRPr>
          </a:p>
        </p:txBody>
      </p:sp>
      <p:sp>
        <p:nvSpPr>
          <p:cNvPr id="63"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de-DE" sz="3200" b="0" strike="noStrike" spc="-1">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de-DE" sz="3200" b="0" strike="noStrike" spc="-1">
              <a:latin typeface="Arial"/>
            </a:endParaRPr>
          </a:p>
        </p:txBody>
      </p:sp>
      <p:sp>
        <p:nvSpPr>
          <p:cNvPr id="67"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69"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de-DE" sz="3200" b="0" strike="noStrike" spc="-1">
              <a:latin typeface="Arial"/>
            </a:endParaRPr>
          </a:p>
        </p:txBody>
      </p:sp>
      <p:sp>
        <p:nvSpPr>
          <p:cNvPr id="70"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7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de-DE" sz="3200" b="0" strike="noStrike" spc="-1">
              <a:latin typeface="Arial"/>
            </a:endParaRPr>
          </a:p>
        </p:txBody>
      </p:sp>
      <p:sp>
        <p:nvSpPr>
          <p:cNvPr id="73"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de-DE" sz="3200" b="0" strike="noStrike" spc="-1">
              <a:latin typeface="Arial"/>
            </a:endParaRPr>
          </a:p>
        </p:txBody>
      </p:sp>
      <p:sp>
        <p:nvSpPr>
          <p:cNvPr id="7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de-DE" sz="3200" b="0" strike="noStrike" spc="-1">
              <a:latin typeface="Arial"/>
            </a:endParaRPr>
          </a:p>
        </p:txBody>
      </p:sp>
      <p:sp>
        <p:nvSpPr>
          <p:cNvPr id="75"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77"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de-DE" sz="3200" b="0" strike="noStrike" spc="-1">
              <a:latin typeface="Arial"/>
            </a:endParaRPr>
          </a:p>
        </p:txBody>
      </p:sp>
      <p:sp>
        <p:nvSpPr>
          <p:cNvPr id="78"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de-DE" sz="3200" b="0" strike="noStrike" spc="-1">
              <a:latin typeface="Arial"/>
            </a:endParaRPr>
          </a:p>
        </p:txBody>
      </p:sp>
      <p:sp>
        <p:nvSpPr>
          <p:cNvPr id="79"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de-DE" sz="3200" b="0" strike="noStrike" spc="-1">
              <a:latin typeface="Arial"/>
            </a:endParaRPr>
          </a:p>
        </p:txBody>
      </p:sp>
      <p:sp>
        <p:nvSpPr>
          <p:cNvPr id="80"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de-DE" sz="3200" b="0" strike="noStrike" spc="-1">
              <a:latin typeface="Arial"/>
            </a:endParaRPr>
          </a:p>
        </p:txBody>
      </p:sp>
      <p:sp>
        <p:nvSpPr>
          <p:cNvPr id="81"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de-DE" sz="3200" b="0" strike="noStrike" spc="-1">
              <a:latin typeface="Arial"/>
            </a:endParaRPr>
          </a:p>
        </p:txBody>
      </p:sp>
      <p:sp>
        <p:nvSpPr>
          <p:cNvPr id="82"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9"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11"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de-DE" sz="3200" b="0" strike="noStrike" spc="-1">
              <a:latin typeface="Arial"/>
            </a:endParaRPr>
          </a:p>
        </p:txBody>
      </p:sp>
      <p:sp>
        <p:nvSpPr>
          <p:cNvPr id="12"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de-DE"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1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de-DE" sz="3200" b="0" strike="noStrike" spc="-1">
              <a:latin typeface="Arial"/>
            </a:endParaRPr>
          </a:p>
        </p:txBody>
      </p:sp>
      <p:sp>
        <p:nvSpPr>
          <p:cNvPr id="17"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de-DE" sz="3200" b="0" strike="noStrike" spc="-1">
              <a:latin typeface="Arial"/>
            </a:endParaRPr>
          </a:p>
        </p:txBody>
      </p:sp>
      <p:sp>
        <p:nvSpPr>
          <p:cNvPr id="18"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20"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de-DE"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de-DE" sz="3200" b="0" strike="noStrike" spc="-1">
              <a:latin typeface="Arial"/>
            </a:endParaRPr>
          </a:p>
        </p:txBody>
      </p:sp>
      <p:sp>
        <p:nvSpPr>
          <p:cNvPr id="22"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de-DE" sz="4400" b="0" strike="noStrike" spc="-1">
              <a:latin typeface="Arial"/>
            </a:endParaRPr>
          </a:p>
        </p:txBody>
      </p:sp>
      <p:sp>
        <p:nvSpPr>
          <p:cNvPr id="24"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de-DE" sz="3200" b="0" strike="noStrike" spc="-1">
              <a:latin typeface="Arial"/>
            </a:endParaRPr>
          </a:p>
        </p:txBody>
      </p:sp>
      <p:sp>
        <p:nvSpPr>
          <p:cNvPr id="2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de-DE" sz="3200" b="0" strike="noStrike" spc="-1">
              <a:latin typeface="Arial"/>
            </a:endParaRPr>
          </a:p>
        </p:txBody>
      </p:sp>
      <p:sp>
        <p:nvSpPr>
          <p:cNvPr id="26"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5.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EECE1"/>
        </a:solidFill>
        <a:effectLst/>
      </p:bgPr>
    </p:bg>
    <p:spTree>
      <p:nvGrpSpPr>
        <p:cNvPr id="1" name=""/>
        <p:cNvGrpSpPr/>
        <p:nvPr/>
      </p:nvGrpSpPr>
      <p:grpSpPr>
        <a:xfrm>
          <a:off x="0" y="0"/>
          <a:ext cx="0" cy="0"/>
          <a:chOff x="0" y="0"/>
          <a:chExt cx="0" cy="0"/>
        </a:xfrm>
      </p:grpSpPr>
      <p:pic>
        <p:nvPicPr>
          <p:cNvPr id="6" name="Picture 2" descr="C:\Users\user\Desktop\rrrrrrrrrrrrrrrr.png"/>
          <p:cNvPicPr/>
          <p:nvPr/>
        </p:nvPicPr>
        <p:blipFill>
          <a:blip r:embed="rId14"/>
          <a:stretch/>
        </p:blipFill>
        <p:spPr>
          <a:xfrm>
            <a:off x="-800280" y="-13680"/>
            <a:ext cx="9942480" cy="6869880"/>
          </a:xfrm>
          <a:prstGeom prst="rect">
            <a:avLst/>
          </a:prstGeom>
          <a:ln>
            <a:noFill/>
          </a:ln>
        </p:spPr>
      </p:pic>
      <p:pic>
        <p:nvPicPr>
          <p:cNvPr id="7" name="Picture 5" descr="C:\Users\user\Desktop\thefinallogo2.png"/>
          <p:cNvPicPr/>
          <p:nvPr/>
        </p:nvPicPr>
        <p:blipFill>
          <a:blip r:embed="rId15"/>
          <a:stretch/>
        </p:blipFill>
        <p:spPr>
          <a:xfrm>
            <a:off x="7308360" y="-243360"/>
            <a:ext cx="1833840" cy="1296000"/>
          </a:xfrm>
          <a:prstGeom prst="rect">
            <a:avLst/>
          </a:prstGeom>
          <a:ln>
            <a:noFill/>
          </a:ln>
        </p:spPr>
      </p:pic>
      <p:sp>
        <p:nvSpPr>
          <p:cNvPr id="2" name="CustomShape 1"/>
          <p:cNvSpPr/>
          <p:nvPr/>
        </p:nvSpPr>
        <p:spPr>
          <a:xfrm>
            <a:off x="1911600" y="6211800"/>
            <a:ext cx="5569920" cy="60732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gn="ctr">
              <a:lnSpc>
                <a:spcPct val="100000"/>
              </a:lnSpc>
            </a:pPr>
            <a:r>
              <a:rPr lang="en-US" sz="1800" b="0" strike="noStrike" spc="-1">
                <a:solidFill>
                  <a:srgbClr val="000000"/>
                </a:solidFill>
                <a:latin typeface="Calibri"/>
                <a:ea typeface="DejaVu Sans"/>
              </a:rPr>
              <a:t> </a:t>
            </a:r>
            <a:r>
              <a:rPr lang="en-US" sz="1600" b="0" strike="noStrike" spc="-1">
                <a:solidFill>
                  <a:srgbClr val="000000"/>
                </a:solidFill>
                <a:latin typeface="Calibri"/>
                <a:ea typeface="DejaVu Sans"/>
              </a:rPr>
              <a:t>Promoting youth employment in remote areas in Jordan -(Job Jo)</a:t>
            </a:r>
            <a:endParaRPr lang="de-DE" sz="1600" b="0" strike="noStrike" spc="-1">
              <a:latin typeface="Arial"/>
            </a:endParaRPr>
          </a:p>
          <a:p>
            <a:pPr algn="ctr">
              <a:lnSpc>
                <a:spcPct val="100000"/>
              </a:lnSpc>
            </a:pPr>
            <a:r>
              <a:rPr lang="en-US" sz="1600" b="0" strike="noStrike" spc="-1">
                <a:solidFill>
                  <a:srgbClr val="000000"/>
                </a:solidFill>
                <a:latin typeface="Calibri"/>
                <a:ea typeface="DejaVu Sans"/>
              </a:rPr>
              <a:t> 598428-EPP-1-2018-1-JO-EPPKA2-CBHE-JP </a:t>
            </a:r>
            <a:endParaRPr lang="de-DE" sz="1600" b="0" strike="noStrike" spc="-1">
              <a:latin typeface="Arial"/>
            </a:endParaRPr>
          </a:p>
        </p:txBody>
      </p:sp>
      <p:pic>
        <p:nvPicPr>
          <p:cNvPr id="3" name="Picture 2" descr="C:\Users\user\Desktop\european union.png"/>
          <p:cNvPicPr/>
          <p:nvPr/>
        </p:nvPicPr>
        <p:blipFill>
          <a:blip r:embed="rId16"/>
          <a:stretch/>
        </p:blipFill>
        <p:spPr>
          <a:xfrm>
            <a:off x="0" y="-4680"/>
            <a:ext cx="2930400" cy="839520"/>
          </a:xfrm>
          <a:prstGeom prst="rect">
            <a:avLst/>
          </a:prstGeom>
          <a:ln>
            <a:noFill/>
          </a:ln>
        </p:spPr>
      </p:pic>
      <p:sp>
        <p:nvSpPr>
          <p:cNvPr id="4" name="PlaceHolder 2"/>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de-DE" sz="4400" b="0" strike="noStrike" spc="-1">
                <a:latin typeface="Arial"/>
              </a:rPr>
              <a:t>Format des Titeltextes durch Klicken bearbeiten</a:t>
            </a:r>
          </a:p>
        </p:txBody>
      </p:sp>
      <p:sp>
        <p:nvSpPr>
          <p:cNvPr id="5" name="PlaceHolder 3"/>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de-DE" sz="3200" b="0" strike="noStrike" spc="-1">
                <a:latin typeface="Arial"/>
              </a:rPr>
              <a:t>Format des Gliederungstextes durch Klicken bearbeiten</a:t>
            </a:r>
          </a:p>
          <a:p>
            <a:pPr marL="864000" lvl="1" indent="-324000">
              <a:spcBef>
                <a:spcPts val="1134"/>
              </a:spcBef>
              <a:buClr>
                <a:srgbClr val="000000"/>
              </a:buClr>
              <a:buSzPct val="75000"/>
              <a:buFont typeface="Symbol" charset="2"/>
              <a:buChar char=""/>
            </a:pPr>
            <a:r>
              <a:rPr lang="de-DE" sz="2800" b="0" strike="noStrike" spc="-1">
                <a:latin typeface="Arial"/>
              </a:rPr>
              <a:t>Zweite Gliederungsebene</a:t>
            </a:r>
          </a:p>
          <a:p>
            <a:pPr marL="1296000" lvl="2" indent="-288000">
              <a:spcBef>
                <a:spcPts val="850"/>
              </a:spcBef>
              <a:buClr>
                <a:srgbClr val="000000"/>
              </a:buClr>
              <a:buSzPct val="45000"/>
              <a:buFont typeface="Wingdings" charset="2"/>
              <a:buChar char=""/>
            </a:pPr>
            <a:r>
              <a:rPr lang="de-DE" sz="2400" b="0" strike="noStrike" spc="-1">
                <a:latin typeface="Arial"/>
              </a:rPr>
              <a:t>Dritte Gliederungsebene</a:t>
            </a:r>
          </a:p>
          <a:p>
            <a:pPr marL="1728000" lvl="3" indent="-216000">
              <a:spcBef>
                <a:spcPts val="567"/>
              </a:spcBef>
              <a:buClr>
                <a:srgbClr val="000000"/>
              </a:buClr>
              <a:buSzPct val="75000"/>
              <a:buFont typeface="Symbol" charset="2"/>
              <a:buChar char=""/>
            </a:pPr>
            <a:r>
              <a:rPr lang="de-DE" sz="2000" b="0" strike="noStrike" spc="-1">
                <a:latin typeface="Arial"/>
              </a:rPr>
              <a:t>Vierte Gliederungsebene</a:t>
            </a:r>
          </a:p>
          <a:p>
            <a:pPr marL="2160000" lvl="4" indent="-216000">
              <a:spcBef>
                <a:spcPts val="283"/>
              </a:spcBef>
              <a:buClr>
                <a:srgbClr val="000000"/>
              </a:buClr>
              <a:buSzPct val="45000"/>
              <a:buFont typeface="Wingdings" charset="2"/>
              <a:buChar char=""/>
            </a:pPr>
            <a:r>
              <a:rPr lang="de-DE" sz="2000" b="0" strike="noStrike" spc="-1">
                <a:latin typeface="Arial"/>
              </a:rPr>
              <a:t>Fünfte Gliederungsebene</a:t>
            </a:r>
          </a:p>
          <a:p>
            <a:pPr marL="2592000" lvl="5" indent="-216000">
              <a:spcBef>
                <a:spcPts val="283"/>
              </a:spcBef>
              <a:buClr>
                <a:srgbClr val="000000"/>
              </a:buClr>
              <a:buSzPct val="45000"/>
              <a:buFont typeface="Wingdings" charset="2"/>
              <a:buChar char=""/>
            </a:pPr>
            <a:r>
              <a:rPr lang="de-DE" sz="2000" b="0" strike="noStrike" spc="-1">
                <a:latin typeface="Arial"/>
              </a:rPr>
              <a:t>Sechste Gliederungsebene</a:t>
            </a:r>
          </a:p>
          <a:p>
            <a:pPr marL="3024000" lvl="6" indent="-216000">
              <a:spcBef>
                <a:spcPts val="283"/>
              </a:spcBef>
              <a:buClr>
                <a:srgbClr val="000000"/>
              </a:buClr>
              <a:buSzPct val="45000"/>
              <a:buFont typeface="Wingdings" charset="2"/>
              <a:buChar char=""/>
            </a:pPr>
            <a:r>
              <a:rPr lang="de-DE" sz="2000" b="0" strike="noStrike" spc="-1">
                <a:latin typeface="Arial"/>
              </a:rPr>
              <a:t>Siebte Gliederungsebene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2" name="Picture 2" descr="C:\Users\user\Desktop\888888.png"/>
          <p:cNvPicPr/>
          <p:nvPr/>
        </p:nvPicPr>
        <p:blipFill>
          <a:blip r:embed="rId14"/>
          <a:stretch/>
        </p:blipFill>
        <p:spPr>
          <a:xfrm>
            <a:off x="0" y="0"/>
            <a:ext cx="9754920" cy="8827920"/>
          </a:xfrm>
          <a:prstGeom prst="rect">
            <a:avLst/>
          </a:prstGeom>
          <a:ln>
            <a:noFill/>
          </a:ln>
        </p:spPr>
      </p:pic>
      <p:pic>
        <p:nvPicPr>
          <p:cNvPr id="43" name="Picture 5" descr="C:\Users\user\Desktop\thefinallogo2.png"/>
          <p:cNvPicPr/>
          <p:nvPr/>
        </p:nvPicPr>
        <p:blipFill>
          <a:blip r:embed="rId15"/>
          <a:stretch/>
        </p:blipFill>
        <p:spPr>
          <a:xfrm>
            <a:off x="7668360" y="44640"/>
            <a:ext cx="1473840" cy="1041480"/>
          </a:xfrm>
          <a:prstGeom prst="rect">
            <a:avLst/>
          </a:prstGeom>
          <a:ln>
            <a:noFill/>
          </a:ln>
        </p:spPr>
      </p:pic>
      <p:pic>
        <p:nvPicPr>
          <p:cNvPr id="44" name="Picture 2" descr="C:\Users\user\Desktop\european union.png"/>
          <p:cNvPicPr/>
          <p:nvPr/>
        </p:nvPicPr>
        <p:blipFill>
          <a:blip r:embed="rId16"/>
          <a:stretch/>
        </p:blipFill>
        <p:spPr>
          <a:xfrm>
            <a:off x="0" y="-4680"/>
            <a:ext cx="2930400" cy="839520"/>
          </a:xfrm>
          <a:prstGeom prst="rect">
            <a:avLst/>
          </a:prstGeom>
          <a:ln>
            <a:noFill/>
          </a:ln>
        </p:spPr>
      </p:pic>
      <p:sp>
        <p:nvSpPr>
          <p:cNvPr id="4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de-DE" sz="4400" b="0" strike="noStrike" spc="-1">
                <a:latin typeface="Arial"/>
              </a:rPr>
              <a:t>Format des Titeltextes durch Klicken bearbeiten</a:t>
            </a:r>
          </a:p>
        </p:txBody>
      </p:sp>
      <p:sp>
        <p:nvSpPr>
          <p:cNvPr id="46"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de-DE" sz="3200" b="0" strike="noStrike" spc="-1">
                <a:latin typeface="Arial"/>
              </a:rPr>
              <a:t>Format des Gliederungstextes durch Klicken bearbeiten</a:t>
            </a:r>
          </a:p>
          <a:p>
            <a:pPr marL="864000" lvl="1" indent="-324000">
              <a:spcBef>
                <a:spcPts val="1134"/>
              </a:spcBef>
              <a:buClr>
                <a:srgbClr val="000000"/>
              </a:buClr>
              <a:buSzPct val="75000"/>
              <a:buFont typeface="Symbol" charset="2"/>
              <a:buChar char=""/>
            </a:pPr>
            <a:r>
              <a:rPr lang="de-DE" sz="2800" b="0" strike="noStrike" spc="-1">
                <a:latin typeface="Arial"/>
              </a:rPr>
              <a:t>Zweite Gliederungsebene</a:t>
            </a:r>
          </a:p>
          <a:p>
            <a:pPr marL="1296000" lvl="2" indent="-288000">
              <a:spcBef>
                <a:spcPts val="850"/>
              </a:spcBef>
              <a:buClr>
                <a:srgbClr val="000000"/>
              </a:buClr>
              <a:buSzPct val="45000"/>
              <a:buFont typeface="Wingdings" charset="2"/>
              <a:buChar char=""/>
            </a:pPr>
            <a:r>
              <a:rPr lang="de-DE" sz="2400" b="0" strike="noStrike" spc="-1">
                <a:latin typeface="Arial"/>
              </a:rPr>
              <a:t>Dritte Gliederungsebene</a:t>
            </a:r>
          </a:p>
          <a:p>
            <a:pPr marL="1728000" lvl="3" indent="-216000">
              <a:spcBef>
                <a:spcPts val="567"/>
              </a:spcBef>
              <a:buClr>
                <a:srgbClr val="000000"/>
              </a:buClr>
              <a:buSzPct val="75000"/>
              <a:buFont typeface="Symbol" charset="2"/>
              <a:buChar char=""/>
            </a:pPr>
            <a:r>
              <a:rPr lang="de-DE" sz="2000" b="0" strike="noStrike" spc="-1">
                <a:latin typeface="Arial"/>
              </a:rPr>
              <a:t>Vierte Gliederungsebene</a:t>
            </a:r>
          </a:p>
          <a:p>
            <a:pPr marL="2160000" lvl="4" indent="-216000">
              <a:spcBef>
                <a:spcPts val="283"/>
              </a:spcBef>
              <a:buClr>
                <a:srgbClr val="000000"/>
              </a:buClr>
              <a:buSzPct val="45000"/>
              <a:buFont typeface="Wingdings" charset="2"/>
              <a:buChar char=""/>
            </a:pPr>
            <a:r>
              <a:rPr lang="de-DE" sz="2000" b="0" strike="noStrike" spc="-1">
                <a:latin typeface="Arial"/>
              </a:rPr>
              <a:t>Fünfte Gliederungsebene</a:t>
            </a:r>
          </a:p>
          <a:p>
            <a:pPr marL="2592000" lvl="5" indent="-216000">
              <a:spcBef>
                <a:spcPts val="283"/>
              </a:spcBef>
              <a:buClr>
                <a:srgbClr val="000000"/>
              </a:buClr>
              <a:buSzPct val="45000"/>
              <a:buFont typeface="Wingdings" charset="2"/>
              <a:buChar char=""/>
            </a:pPr>
            <a:r>
              <a:rPr lang="de-DE" sz="2000" b="0" strike="noStrike" spc="-1">
                <a:latin typeface="Arial"/>
              </a:rPr>
              <a:t>Sechste Gliederungsebene</a:t>
            </a:r>
          </a:p>
          <a:p>
            <a:pPr marL="3024000" lvl="6" indent="-216000">
              <a:spcBef>
                <a:spcPts val="283"/>
              </a:spcBef>
              <a:buClr>
                <a:srgbClr val="000000"/>
              </a:buClr>
              <a:buSzPct val="45000"/>
              <a:buFont typeface="Wingdings" charset="2"/>
              <a:buChar char=""/>
            </a:pPr>
            <a:r>
              <a:rPr lang="de-DE" sz="2000" b="0" strike="noStrike" spc="-1">
                <a:latin typeface="Arial"/>
              </a:rPr>
              <a:t>Siebte Gliederungsebene</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hyperlink" Target="https://bbb.htwk-leipzig.de/b/kri-lm6-7uy-q5k" TargetMode="Externa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CustomShape 1"/>
          <p:cNvSpPr/>
          <p:nvPr/>
        </p:nvSpPr>
        <p:spPr>
          <a:xfrm>
            <a:off x="180720" y="2592000"/>
            <a:ext cx="5290200" cy="1871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de-DE" sz="1800" b="0" strike="noStrike" spc="-1">
              <a:latin typeface="Arial"/>
            </a:endParaRPr>
          </a:p>
          <a:p>
            <a:pPr algn="ctr">
              <a:lnSpc>
                <a:spcPct val="100000"/>
              </a:lnSpc>
            </a:pPr>
            <a:r>
              <a:rPr lang="en-US" sz="3300" b="0" strike="noStrike" spc="-1">
                <a:solidFill>
                  <a:srgbClr val="000000"/>
                </a:solidFill>
                <a:latin typeface="Calibri"/>
                <a:ea typeface="DejaVu Sans"/>
              </a:rPr>
              <a:t> </a:t>
            </a:r>
            <a:r>
              <a:rPr lang="en-US" sz="3300" b="1" strike="noStrike" spc="-1">
                <a:solidFill>
                  <a:srgbClr val="000000"/>
                </a:solidFill>
                <a:latin typeface="Calibri"/>
                <a:ea typeface="DejaVu Sans"/>
              </a:rPr>
              <a:t>9</a:t>
            </a:r>
            <a:r>
              <a:rPr lang="en-US" sz="3300" b="1" strike="noStrike" spc="-1" baseline="30000">
                <a:solidFill>
                  <a:srgbClr val="000000"/>
                </a:solidFill>
                <a:latin typeface="Calibri"/>
                <a:ea typeface="DejaVu Sans"/>
              </a:rPr>
              <a:t>th</a:t>
            </a:r>
            <a:r>
              <a:rPr lang="en-US" sz="3300" b="1" strike="noStrike" spc="-1">
                <a:solidFill>
                  <a:srgbClr val="000000"/>
                </a:solidFill>
                <a:latin typeface="Calibri"/>
                <a:ea typeface="DejaVu Sans"/>
              </a:rPr>
              <a:t> Management meeting </a:t>
            </a:r>
            <a:endParaRPr lang="de-DE" sz="3300" b="0" strike="noStrike" spc="-1">
              <a:latin typeface="Arial"/>
            </a:endParaRPr>
          </a:p>
          <a:p>
            <a:pPr algn="ctr">
              <a:lnSpc>
                <a:spcPct val="100000"/>
              </a:lnSpc>
            </a:pPr>
            <a:r>
              <a:rPr lang="en-US" sz="3300" b="1" strike="noStrike" spc="-1">
                <a:solidFill>
                  <a:srgbClr val="000000"/>
                </a:solidFill>
                <a:latin typeface="Calibri"/>
                <a:ea typeface="DejaVu Sans"/>
              </a:rPr>
              <a:t>Mutah University, Jordan</a:t>
            </a:r>
            <a:endParaRPr lang="de-DE" sz="3300" b="0" strike="noStrike" spc="-1">
              <a:latin typeface="Arial"/>
            </a:endParaRPr>
          </a:p>
          <a:p>
            <a:pPr algn="ctr">
              <a:lnSpc>
                <a:spcPct val="100000"/>
              </a:lnSpc>
            </a:pPr>
            <a:r>
              <a:rPr lang="en-US" sz="3300" b="1" strike="noStrike" spc="-1">
                <a:solidFill>
                  <a:srgbClr val="000000"/>
                </a:solidFill>
                <a:latin typeface="Calibri"/>
                <a:ea typeface="DejaVu Sans"/>
              </a:rPr>
              <a:t>7</a:t>
            </a:r>
            <a:r>
              <a:rPr lang="en-US" sz="3300" b="1" strike="noStrike" spc="-1" baseline="30000">
                <a:solidFill>
                  <a:srgbClr val="000000"/>
                </a:solidFill>
                <a:latin typeface="Calibri"/>
                <a:ea typeface="DejaVu Sans"/>
              </a:rPr>
              <a:t>th</a:t>
            </a:r>
            <a:r>
              <a:rPr lang="en-US" sz="3300" b="1" strike="noStrike" spc="-1">
                <a:solidFill>
                  <a:srgbClr val="000000"/>
                </a:solidFill>
                <a:latin typeface="Calibri"/>
                <a:ea typeface="DejaVu Sans"/>
              </a:rPr>
              <a:t> July, 2022</a:t>
            </a:r>
            <a:endParaRPr lang="de-DE" sz="3300" b="0" strike="noStrike" spc="-1">
              <a:latin typeface="Arial"/>
            </a:endParaRPr>
          </a:p>
        </p:txBody>
      </p:sp>
      <p:sp>
        <p:nvSpPr>
          <p:cNvPr id="84" name="CustomShape 2"/>
          <p:cNvSpPr/>
          <p:nvPr/>
        </p:nvSpPr>
        <p:spPr>
          <a:xfrm>
            <a:off x="5616000" y="5675400"/>
            <a:ext cx="3454920" cy="5158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gn="r">
              <a:lnSpc>
                <a:spcPct val="100000"/>
              </a:lnSpc>
            </a:pPr>
            <a:r>
              <a:rPr lang="en-US" sz="1400" b="0" strike="noStrike" spc="-1">
                <a:solidFill>
                  <a:srgbClr val="000000"/>
                </a:solidFill>
                <a:latin typeface="Calibri"/>
                <a:ea typeface="DejaVu Sans"/>
              </a:rPr>
              <a:t>M. Sc. Alex Dekin</a:t>
            </a:r>
            <a:endParaRPr lang="de-DE" sz="1400" b="0" strike="noStrike" spc="-1">
              <a:latin typeface="Arial"/>
            </a:endParaRPr>
          </a:p>
          <a:p>
            <a:pPr algn="r">
              <a:lnSpc>
                <a:spcPct val="100000"/>
              </a:lnSpc>
            </a:pPr>
            <a:r>
              <a:rPr lang="en-US" sz="1400" b="0" strike="noStrike" spc="-1">
                <a:solidFill>
                  <a:srgbClr val="000000"/>
                </a:solidFill>
                <a:latin typeface="Calibri"/>
                <a:ea typeface="DejaVu Sans"/>
              </a:rPr>
              <a:t>Leipzig University of Applied Sciences - HTWK</a:t>
            </a:r>
            <a:endParaRPr lang="de-DE" sz="1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CustomShape 1"/>
          <p:cNvSpPr/>
          <p:nvPr/>
        </p:nvSpPr>
        <p:spPr>
          <a:xfrm>
            <a:off x="467640" y="-1332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2F2F2"/>
                </a:solidFill>
                <a:latin typeface="Calibri"/>
                <a:ea typeface="DejaVu Sans"/>
              </a:rPr>
              <a:t>Work Package 2</a:t>
            </a:r>
            <a:endParaRPr lang="de-DE" sz="4400" b="0" strike="noStrike" spc="-1">
              <a:latin typeface="Arial"/>
            </a:endParaRPr>
          </a:p>
        </p:txBody>
      </p:sp>
      <p:graphicFrame>
        <p:nvGraphicFramePr>
          <p:cNvPr id="118" name="Table 2"/>
          <p:cNvGraphicFramePr/>
          <p:nvPr/>
        </p:nvGraphicFramePr>
        <p:xfrm>
          <a:off x="0" y="996120"/>
          <a:ext cx="9143280" cy="1758960"/>
        </p:xfrm>
        <a:graphic>
          <a:graphicData uri="http://schemas.openxmlformats.org/drawingml/2006/table">
            <a:tbl>
              <a:tblPr/>
              <a:tblGrid>
                <a:gridCol w="983160">
                  <a:extLst>
                    <a:ext uri="{9D8B030D-6E8A-4147-A177-3AD203B41FA5}">
                      <a16:colId xmlns:a16="http://schemas.microsoft.com/office/drawing/2014/main" val="20000"/>
                    </a:ext>
                  </a:extLst>
                </a:gridCol>
                <a:gridCol w="2004480">
                  <a:extLst>
                    <a:ext uri="{9D8B030D-6E8A-4147-A177-3AD203B41FA5}">
                      <a16:colId xmlns:a16="http://schemas.microsoft.com/office/drawing/2014/main" val="20001"/>
                    </a:ext>
                  </a:extLst>
                </a:gridCol>
                <a:gridCol w="864000">
                  <a:extLst>
                    <a:ext uri="{9D8B030D-6E8A-4147-A177-3AD203B41FA5}">
                      <a16:colId xmlns:a16="http://schemas.microsoft.com/office/drawing/2014/main" val="20002"/>
                    </a:ext>
                  </a:extLst>
                </a:gridCol>
                <a:gridCol w="1008000">
                  <a:extLst>
                    <a:ext uri="{9D8B030D-6E8A-4147-A177-3AD203B41FA5}">
                      <a16:colId xmlns:a16="http://schemas.microsoft.com/office/drawing/2014/main" val="20003"/>
                    </a:ext>
                  </a:extLst>
                </a:gridCol>
                <a:gridCol w="2952000">
                  <a:extLst>
                    <a:ext uri="{9D8B030D-6E8A-4147-A177-3AD203B41FA5}">
                      <a16:colId xmlns:a16="http://schemas.microsoft.com/office/drawing/2014/main" val="20004"/>
                    </a:ext>
                  </a:extLst>
                </a:gridCol>
                <a:gridCol w="1332000">
                  <a:extLst>
                    <a:ext uri="{9D8B030D-6E8A-4147-A177-3AD203B41FA5}">
                      <a16:colId xmlns:a16="http://schemas.microsoft.com/office/drawing/2014/main" val="20005"/>
                    </a:ext>
                  </a:extLst>
                </a:gridCol>
              </a:tblGrid>
              <a:tr h="321840">
                <a:tc gridSpan="2">
                  <a:txBody>
                    <a:bodyPr/>
                    <a:lstStyle/>
                    <a:p>
                      <a:pPr algn="ctr">
                        <a:lnSpc>
                          <a:spcPct val="100000"/>
                        </a:lnSpc>
                      </a:pPr>
                      <a:r>
                        <a:rPr lang="en-GB" sz="1800" b="1" strike="noStrike" spc="-1">
                          <a:solidFill>
                            <a:srgbClr val="000000"/>
                          </a:solidFill>
                          <a:latin typeface="Calibri"/>
                        </a:rPr>
                        <a:t>Activities</a:t>
                      </a:r>
                      <a:endParaRPr lang="de-DE" sz="1800" b="0" strike="noStrike" spc="-1">
                        <a:latin typeface="Arial"/>
                      </a:endParaRPr>
                    </a:p>
                  </a:txBody>
                  <a:tcPr marL="29160" marR="2916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hMerge="1">
                  <a:txBody>
                    <a:bodyPr/>
                    <a:lstStyle/>
                    <a:p>
                      <a:endParaRPr lang="en-US"/>
                    </a:p>
                  </a:txBody>
                  <a:tcPr marL="90000" marR="90000">
                    <a:solidFill>
                      <a:srgbClr val="729FCF"/>
                    </a:solidFill>
                  </a:tcPr>
                </a:tc>
                <a:tc>
                  <a:txBody>
                    <a:bodyPr/>
                    <a:lstStyle/>
                    <a:p>
                      <a:pPr algn="ctr">
                        <a:lnSpc>
                          <a:spcPct val="100000"/>
                        </a:lnSpc>
                      </a:pPr>
                      <a:r>
                        <a:rPr lang="en-GB" sz="1800" b="1" strike="noStrike" spc="-1">
                          <a:solidFill>
                            <a:srgbClr val="000000"/>
                          </a:solidFill>
                          <a:latin typeface="Calibri"/>
                        </a:rPr>
                        <a:t>Start</a:t>
                      </a:r>
                      <a:endParaRPr lang="de-DE" sz="1800" b="0" strike="noStrike" spc="-1">
                        <a:latin typeface="Arial"/>
                      </a:endParaRPr>
                    </a:p>
                  </a:txBody>
                  <a:tcPr marL="29160" marR="2916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gn="ctr">
                        <a:lnSpc>
                          <a:spcPct val="100000"/>
                        </a:lnSpc>
                      </a:pPr>
                      <a:r>
                        <a:rPr lang="en-GB" sz="1800" b="1" strike="noStrike" spc="-1">
                          <a:solidFill>
                            <a:srgbClr val="000000"/>
                          </a:solidFill>
                          <a:latin typeface="Calibri"/>
                        </a:rPr>
                        <a:t>End</a:t>
                      </a:r>
                      <a:endParaRPr lang="de-DE" sz="1800" b="0" strike="noStrike" spc="-1">
                        <a:latin typeface="Arial"/>
                      </a:endParaRPr>
                    </a:p>
                  </a:txBody>
                  <a:tcPr marL="29160" marR="2916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rowSpan="2">
                  <a:txBody>
                    <a:bodyPr/>
                    <a:lstStyle/>
                    <a:p>
                      <a:pPr algn="ctr">
                        <a:lnSpc>
                          <a:spcPct val="100000"/>
                        </a:lnSpc>
                      </a:pPr>
                      <a:r>
                        <a:rPr lang="en-GB" sz="1800" b="1" strike="noStrike" spc="-1">
                          <a:solidFill>
                            <a:srgbClr val="000000"/>
                          </a:solidFill>
                          <a:latin typeface="Calibri"/>
                        </a:rPr>
                        <a:t>Responsible &amp; description</a:t>
                      </a:r>
                      <a:endParaRPr lang="de-DE" sz="1800" b="0" strike="noStrike" spc="-1">
                        <a:latin typeface="Arial"/>
                      </a:endParaRPr>
                    </a:p>
                  </a:txBody>
                  <a:tcPr marL="29160" marR="2916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rowSpan="2">
                  <a:txBody>
                    <a:bodyPr/>
                    <a:lstStyle/>
                    <a:p>
                      <a:pPr algn="ctr">
                        <a:lnSpc>
                          <a:spcPct val="100000"/>
                        </a:lnSpc>
                      </a:pPr>
                      <a:r>
                        <a:rPr lang="en-GB" sz="1800" b="1" strike="noStrike" spc="-1">
                          <a:solidFill>
                            <a:srgbClr val="000000"/>
                          </a:solidFill>
                          <a:latin typeface="Calibri"/>
                        </a:rPr>
                        <a:t>Comment </a:t>
                      </a:r>
                      <a:endParaRPr lang="de-DE" sz="1800" b="0" strike="noStrike" spc="-1">
                        <a:latin typeface="Arial"/>
                      </a:endParaRPr>
                    </a:p>
                  </a:txBody>
                  <a:tcPr marL="29160" marR="2916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extLst>
                  <a:ext uri="{0D108BD9-81ED-4DB2-BD59-A6C34878D82A}">
                    <a16:rowId xmlns:a16="http://schemas.microsoft.com/office/drawing/2014/main" val="10000"/>
                  </a:ext>
                </a:extLst>
              </a:tr>
              <a:tr h="321840">
                <a:tc>
                  <a:txBody>
                    <a:bodyPr/>
                    <a:lstStyle/>
                    <a:p>
                      <a:pPr marL="252000" indent="-250200" algn="ctr">
                        <a:lnSpc>
                          <a:spcPct val="100000"/>
                        </a:lnSpc>
                        <a:tabLst>
                          <a:tab pos="0" algn="l"/>
                        </a:tabLst>
                      </a:pPr>
                      <a:r>
                        <a:rPr lang="nn-NO" sz="1800" b="1" strike="noStrike" spc="-1">
                          <a:solidFill>
                            <a:srgbClr val="000000"/>
                          </a:solidFill>
                          <a:latin typeface="Calibri"/>
                        </a:rPr>
                        <a:t>leader</a:t>
                      </a:r>
                      <a:endParaRPr lang="de-DE" sz="1800" b="0" strike="noStrike" spc="-1">
                        <a:latin typeface="Arial"/>
                      </a:endParaRPr>
                    </a:p>
                  </a:txBody>
                  <a:tcPr marL="29160" marR="2916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marL="252000" indent="-250200" algn="ctr">
                        <a:lnSpc>
                          <a:spcPct val="100000"/>
                        </a:lnSpc>
                        <a:tabLst>
                          <a:tab pos="0" algn="l"/>
                        </a:tabLst>
                      </a:pPr>
                      <a:r>
                        <a:rPr lang="en-GB" sz="1800" b="1" strike="noStrike" spc="-1">
                          <a:solidFill>
                            <a:srgbClr val="000000"/>
                          </a:solidFill>
                          <a:latin typeface="Calibri"/>
                        </a:rPr>
                        <a:t>Title</a:t>
                      </a:r>
                      <a:endParaRPr lang="de-DE" sz="1800" b="0" strike="noStrike" spc="-1">
                        <a:latin typeface="Arial"/>
                      </a:endParaRPr>
                    </a:p>
                  </a:txBody>
                  <a:tcPr marL="29160" marR="2916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marL="252000" indent="-250200" algn="ctr">
                        <a:lnSpc>
                          <a:spcPct val="100000"/>
                        </a:lnSpc>
                        <a:tabLst>
                          <a:tab pos="0" algn="l"/>
                        </a:tabLst>
                      </a:pPr>
                      <a:r>
                        <a:rPr lang="en-GB" sz="1800" b="1" strike="noStrike" spc="-1">
                          <a:solidFill>
                            <a:srgbClr val="000000"/>
                          </a:solidFill>
                          <a:latin typeface="Calibri"/>
                        </a:rPr>
                        <a:t> </a:t>
                      </a:r>
                      <a:endParaRPr lang="de-DE" sz="1800" b="0" strike="noStrike" spc="-1">
                        <a:latin typeface="Arial"/>
                      </a:endParaRPr>
                    </a:p>
                  </a:txBody>
                  <a:tcPr marL="29160" marR="2916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marL="252000" indent="-250200" algn="ctr">
                        <a:lnSpc>
                          <a:spcPct val="100000"/>
                        </a:lnSpc>
                        <a:tabLst>
                          <a:tab pos="0" algn="l"/>
                        </a:tabLst>
                      </a:pPr>
                      <a:r>
                        <a:rPr lang="en-GB" sz="1800" b="1" strike="noStrike" spc="-1">
                          <a:solidFill>
                            <a:srgbClr val="000000"/>
                          </a:solidFill>
                          <a:latin typeface="Calibri"/>
                        </a:rPr>
                        <a:t> </a:t>
                      </a:r>
                      <a:endParaRPr lang="de-DE" sz="1800" b="0" strike="noStrike" spc="-1">
                        <a:latin typeface="Arial"/>
                      </a:endParaRPr>
                    </a:p>
                  </a:txBody>
                  <a:tcPr marL="29160" marR="2916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vMerge="1">
                  <a:txBody>
                    <a:bodyPr/>
                    <a:lstStyle/>
                    <a:p>
                      <a:endParaRPr lang="en-US"/>
                    </a:p>
                  </a:txBody>
                  <a:tcPr marL="90000" marR="90000">
                    <a:solidFill>
                      <a:srgbClr val="729FCF"/>
                    </a:solidFill>
                  </a:tcPr>
                </a:tc>
                <a:tc vMerge="1">
                  <a:txBody>
                    <a:bodyPr/>
                    <a:lstStyle/>
                    <a:p>
                      <a:endParaRPr lang="en-US"/>
                    </a:p>
                  </a:txBody>
                  <a:tcPr marL="90000" marR="90000">
                    <a:solidFill>
                      <a:srgbClr val="729FCF"/>
                    </a:solidFill>
                  </a:tcPr>
                </a:tc>
                <a:extLst>
                  <a:ext uri="{0D108BD9-81ED-4DB2-BD59-A6C34878D82A}">
                    <a16:rowId xmlns:a16="http://schemas.microsoft.com/office/drawing/2014/main" val="10001"/>
                  </a:ext>
                </a:extLst>
              </a:tr>
              <a:tr h="1115640">
                <a:tc>
                  <a:txBody>
                    <a:bodyPr/>
                    <a:lstStyle/>
                    <a:p>
                      <a:pPr marL="252000" indent="-250200" algn="ctr">
                        <a:lnSpc>
                          <a:spcPct val="100000"/>
                        </a:lnSpc>
                        <a:tabLst>
                          <a:tab pos="0" algn="l"/>
                        </a:tabLst>
                      </a:pPr>
                      <a:r>
                        <a:rPr lang="en-GB" sz="1800" b="0" strike="noStrike" spc="-1">
                          <a:solidFill>
                            <a:srgbClr val="000000"/>
                          </a:solidFill>
                          <a:latin typeface="Arial"/>
                          <a:ea typeface="Cambria"/>
                        </a:rPr>
                        <a:t>WP2</a:t>
                      </a:r>
                      <a:endParaRPr lang="de-DE" sz="1800" b="0" strike="noStrike" spc="-1">
                        <a:latin typeface="Arial"/>
                      </a:endParaRPr>
                    </a:p>
                    <a:p>
                      <a:pPr marL="252000" indent="-250200" algn="ctr">
                        <a:lnSpc>
                          <a:spcPct val="100000"/>
                        </a:lnSpc>
                        <a:tabLst>
                          <a:tab pos="0" algn="l"/>
                        </a:tabLst>
                      </a:pPr>
                      <a:r>
                        <a:rPr lang="en-GB" sz="1800" b="1" strike="noStrike" spc="-1">
                          <a:solidFill>
                            <a:srgbClr val="000000"/>
                          </a:solidFill>
                          <a:latin typeface="Arial"/>
                          <a:ea typeface="Cambria"/>
                        </a:rPr>
                        <a:t>HTWK</a:t>
                      </a:r>
                      <a:r>
                        <a:rPr lang="en-GB" sz="1800" b="0" strike="noStrike" spc="-1">
                          <a:solidFill>
                            <a:srgbClr val="000000"/>
                          </a:solidFill>
                          <a:latin typeface="Arial"/>
                          <a:ea typeface="Cambria"/>
                        </a:rPr>
                        <a:t> </a:t>
                      </a:r>
                      <a:endParaRPr lang="de-DE" sz="1800" b="0" strike="noStrike" spc="-1">
                        <a:latin typeface="Arial"/>
                      </a:endParaRPr>
                    </a:p>
                  </a:txBody>
                  <a:tcPr marL="35280" marR="352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tabLst>
                          <a:tab pos="2316960" algn="l"/>
                          <a:tab pos="3396600" algn="l"/>
                          <a:tab pos="5074920" algn="l"/>
                          <a:tab pos="5974560" algn="l"/>
                          <a:tab pos="6843960" algn="l"/>
                        </a:tabLst>
                      </a:pPr>
                      <a:r>
                        <a:rPr lang="en-GB" sz="1800" b="0" strike="noStrike" spc="-1">
                          <a:solidFill>
                            <a:srgbClr val="000000"/>
                          </a:solidFill>
                          <a:latin typeface="Arial"/>
                          <a:ea typeface="Cambria"/>
                        </a:rPr>
                        <a:t>2.3  Training to study of the experience of European</a:t>
                      </a:r>
                      <a:endParaRPr lang="de-DE" sz="1800" b="0" strike="noStrike" spc="-1">
                        <a:latin typeface="Arial"/>
                      </a:endParaRPr>
                    </a:p>
                  </a:txBody>
                  <a:tcPr marL="35280" marR="352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tabLst>
                          <a:tab pos="2316960" algn="l"/>
                          <a:tab pos="3396600" algn="l"/>
                          <a:tab pos="5074920" algn="l"/>
                          <a:tab pos="5974560" algn="l"/>
                          <a:tab pos="6843960" algn="l"/>
                        </a:tabLst>
                      </a:pPr>
                      <a:r>
                        <a:rPr lang="en-US" sz="1800" b="0" strike="noStrike" spc="-1">
                          <a:solidFill>
                            <a:srgbClr val="FF0000"/>
                          </a:solidFill>
                          <a:latin typeface="Arial"/>
                          <a:ea typeface="Cambria"/>
                        </a:rPr>
                        <a:t>27.6.22 </a:t>
                      </a:r>
                      <a:endParaRPr lang="de-DE" sz="1800" b="0" strike="noStrike" spc="-1">
                        <a:latin typeface="Arial"/>
                      </a:endParaRPr>
                    </a:p>
                  </a:txBody>
                  <a:tcPr marL="35280" marR="352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tabLst>
                          <a:tab pos="2316960" algn="l"/>
                          <a:tab pos="3396600" algn="l"/>
                          <a:tab pos="5074920" algn="l"/>
                          <a:tab pos="5974560" algn="l"/>
                          <a:tab pos="6843960" algn="l"/>
                        </a:tabLst>
                      </a:pPr>
                      <a:r>
                        <a:rPr lang="en-US" sz="1800" b="0" strike="noStrike" spc="-1">
                          <a:solidFill>
                            <a:srgbClr val="FF0000"/>
                          </a:solidFill>
                          <a:latin typeface="Arial"/>
                          <a:ea typeface="Cambria"/>
                        </a:rPr>
                        <a:t>01.07.22</a:t>
                      </a:r>
                      <a:endParaRPr lang="de-DE" sz="1800" b="0" strike="noStrike" spc="-1">
                        <a:latin typeface="Arial"/>
                      </a:endParaRPr>
                    </a:p>
                  </a:txBody>
                  <a:tcPr marL="35280" marR="352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gn="just">
                        <a:lnSpc>
                          <a:spcPct val="100000"/>
                        </a:lnSpc>
                        <a:tabLst>
                          <a:tab pos="2316960" algn="l"/>
                          <a:tab pos="3396600" algn="l"/>
                          <a:tab pos="5074920" algn="l"/>
                          <a:tab pos="5974560" algn="l"/>
                          <a:tab pos="6843960" algn="l"/>
                        </a:tabLst>
                      </a:pPr>
                      <a:r>
                        <a:rPr lang="en-GB" sz="1800" b="1" strike="noStrike" spc="-1">
                          <a:solidFill>
                            <a:srgbClr val="000000"/>
                          </a:solidFill>
                          <a:latin typeface="Arial"/>
                          <a:ea typeface="Cambria"/>
                        </a:rPr>
                        <a:t>HTWK, INT@E</a:t>
                      </a:r>
                      <a:endParaRPr lang="de-DE" sz="1800" b="0" strike="noStrike" spc="-1">
                        <a:latin typeface="Arial"/>
                      </a:endParaRPr>
                    </a:p>
                  </a:txBody>
                  <a:tcPr marL="35280" marR="352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endParaRPr lang="en-US"/>
                    </a:p>
                  </a:txBody>
                  <a:tcPr marL="35280" marR="352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extLst>
                  <a:ext uri="{0D108BD9-81ED-4DB2-BD59-A6C34878D82A}">
                    <a16:rowId xmlns:a16="http://schemas.microsoft.com/office/drawing/2014/main" val="10002"/>
                  </a:ext>
                </a:extLst>
              </a:tr>
            </a:tbl>
          </a:graphicData>
        </a:graphic>
      </p:graphicFrame>
      <p:sp>
        <p:nvSpPr>
          <p:cNvPr id="119" name="CustomShape 3"/>
          <p:cNvSpPr/>
          <p:nvPr/>
        </p:nvSpPr>
        <p:spPr>
          <a:xfrm>
            <a:off x="-2746440" y="-52560"/>
            <a:ext cx="14462640" cy="571320"/>
          </a:xfrm>
          <a:prstGeom prst="rect">
            <a:avLst/>
          </a:prstGeom>
          <a:noFill/>
          <a:ln>
            <a:noFill/>
          </a:ln>
        </p:spPr>
        <p:style>
          <a:lnRef idx="0">
            <a:scrgbClr r="0" g="0" b="0"/>
          </a:lnRef>
          <a:fillRef idx="0">
            <a:scrgbClr r="0" g="0" b="0"/>
          </a:fillRef>
          <a:effectRef idx="0">
            <a:scrgbClr r="0" g="0" b="0"/>
          </a:effectRef>
          <a:fontRef idx="minor"/>
        </p:style>
      </p:sp>
      <p:sp>
        <p:nvSpPr>
          <p:cNvPr id="120" name="CustomShape 4"/>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3A29B8B0-265C-4F50-A84D-782EE2D642A0}" type="slidenum">
              <a:rPr lang="en-GB" sz="1200" b="0" strike="noStrike" spc="-1">
                <a:solidFill>
                  <a:srgbClr val="8B8B8B"/>
                </a:solidFill>
                <a:latin typeface="Calibri"/>
                <a:ea typeface="DejaVu Sans"/>
              </a:rPr>
              <a:t>10</a:t>
            </a:fld>
            <a:endParaRPr lang="de-DE" sz="1200" b="0" strike="noStrike" spc="-1">
              <a:latin typeface="Arial"/>
            </a:endParaRPr>
          </a:p>
        </p:txBody>
      </p:sp>
      <p:sp>
        <p:nvSpPr>
          <p:cNvPr id="121" name="CustomShape 5"/>
          <p:cNvSpPr/>
          <p:nvPr/>
        </p:nvSpPr>
        <p:spPr>
          <a:xfrm>
            <a:off x="179640" y="3141000"/>
            <a:ext cx="8351280" cy="2155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76000"/>
          </a:bodyPr>
          <a:lstStyle/>
          <a:p>
            <a:pPr algn="just">
              <a:lnSpc>
                <a:spcPct val="100000"/>
              </a:lnSpc>
              <a:spcBef>
                <a:spcPts val="927"/>
              </a:spcBef>
              <a:spcAft>
                <a:spcPts val="567"/>
              </a:spcAft>
              <a:tabLst>
                <a:tab pos="0" algn="l"/>
              </a:tabLst>
            </a:pPr>
            <a:r>
              <a:rPr lang="en-GB" sz="1800" b="0" strike="noStrike" spc="-1">
                <a:solidFill>
                  <a:srgbClr val="000000"/>
                </a:solidFill>
                <a:latin typeface="Calibri"/>
                <a:ea typeface="DejaVu Sans"/>
              </a:rPr>
              <a:t>Students of each partner from Jordan had a training at the HTWK and INT@E. Partners of HTWK and Int@E shared their experience about Vocational Educational Training (VET). The training focused on issues:</a:t>
            </a:r>
            <a:endParaRPr lang="de-DE" sz="1800" b="0" strike="noStrike" spc="-1">
              <a:latin typeface="Arial"/>
            </a:endParaRPr>
          </a:p>
          <a:p>
            <a:pPr algn="just">
              <a:lnSpc>
                <a:spcPct val="100000"/>
              </a:lnSpc>
              <a:spcBef>
                <a:spcPts val="927"/>
              </a:spcBef>
              <a:spcAft>
                <a:spcPts val="567"/>
              </a:spcAft>
              <a:tabLst>
                <a:tab pos="0" algn="l"/>
              </a:tabLst>
            </a:pPr>
            <a:r>
              <a:rPr lang="en-GB" sz="1800" b="0" strike="noStrike" spc="-1">
                <a:solidFill>
                  <a:srgbClr val="000000"/>
                </a:solidFill>
                <a:latin typeface="Calibri"/>
                <a:ea typeface="DejaVu Sans"/>
              </a:rPr>
              <a:t>- Personal and Communication Skills;</a:t>
            </a:r>
            <a:endParaRPr lang="de-DE" sz="1800" b="0" strike="noStrike" spc="-1">
              <a:latin typeface="Arial"/>
            </a:endParaRPr>
          </a:p>
          <a:p>
            <a:pPr algn="just">
              <a:lnSpc>
                <a:spcPct val="100000"/>
              </a:lnSpc>
              <a:spcBef>
                <a:spcPts val="927"/>
              </a:spcBef>
              <a:spcAft>
                <a:spcPts val="567"/>
              </a:spcAft>
              <a:tabLst>
                <a:tab pos="0" algn="l"/>
              </a:tabLst>
            </a:pPr>
            <a:r>
              <a:rPr lang="en-GB" sz="1800" b="0" strike="noStrike" spc="-1">
                <a:solidFill>
                  <a:srgbClr val="000000"/>
                </a:solidFill>
                <a:latin typeface="Calibri"/>
                <a:ea typeface="DejaVu Sans"/>
              </a:rPr>
              <a:t>- Job hunting and interview skills; </a:t>
            </a:r>
            <a:endParaRPr lang="de-DE" sz="1800" b="0" strike="noStrike" spc="-1">
              <a:latin typeface="Arial"/>
            </a:endParaRPr>
          </a:p>
          <a:p>
            <a:pPr algn="just">
              <a:lnSpc>
                <a:spcPct val="100000"/>
              </a:lnSpc>
              <a:spcBef>
                <a:spcPts val="927"/>
              </a:spcBef>
              <a:spcAft>
                <a:spcPts val="567"/>
              </a:spcAft>
              <a:tabLst>
                <a:tab pos="0" algn="l"/>
              </a:tabLst>
            </a:pPr>
            <a:r>
              <a:rPr lang="en-GB" sz="1800" b="0" strike="noStrike" spc="-1">
                <a:solidFill>
                  <a:srgbClr val="000000"/>
                </a:solidFill>
                <a:latin typeface="Calibri"/>
                <a:ea typeface="DejaVu Sans"/>
              </a:rPr>
              <a:t>- Critical Thinking in Solving Problems;</a:t>
            </a:r>
            <a:endParaRPr lang="de-DE" sz="1800" b="0" strike="noStrike" spc="-1">
              <a:latin typeface="Arial"/>
            </a:endParaRPr>
          </a:p>
          <a:p>
            <a:pPr algn="just">
              <a:lnSpc>
                <a:spcPct val="100000"/>
              </a:lnSpc>
              <a:spcBef>
                <a:spcPts val="927"/>
              </a:spcBef>
              <a:spcAft>
                <a:spcPts val="567"/>
              </a:spcAft>
              <a:tabLst>
                <a:tab pos="0" algn="l"/>
              </a:tabLst>
            </a:pPr>
            <a:r>
              <a:rPr lang="en-GB" sz="1800" b="0" strike="noStrike" spc="-1">
                <a:solidFill>
                  <a:srgbClr val="000000"/>
                </a:solidFill>
                <a:latin typeface="Calibri"/>
                <a:ea typeface="DejaVu Sans"/>
              </a:rPr>
              <a:t>- Opportunity to participate in Industry Awareness Experiences.</a:t>
            </a:r>
            <a:endParaRPr lang="de-DE" sz="1800" b="0" strike="noStrike" spc="-1">
              <a:latin typeface="Arial"/>
            </a:endParaRPr>
          </a:p>
          <a:p>
            <a:pPr>
              <a:lnSpc>
                <a:spcPct val="100000"/>
              </a:lnSpc>
              <a:spcBef>
                <a:spcPts val="1208"/>
              </a:spcBef>
              <a:spcAft>
                <a:spcPts val="567"/>
              </a:spcAft>
              <a:tabLst>
                <a:tab pos="0" algn="l"/>
              </a:tabLst>
            </a:pPr>
            <a:endParaRPr lang="de-DE" sz="1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CustomShape 1"/>
          <p:cNvSpPr/>
          <p:nvPr/>
        </p:nvSpPr>
        <p:spPr>
          <a:xfrm>
            <a:off x="467640" y="-1332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2F2F2"/>
                </a:solidFill>
                <a:latin typeface="Calibri"/>
                <a:ea typeface="DejaVu Sans"/>
              </a:rPr>
              <a:t>Work Package 2</a:t>
            </a:r>
            <a:endParaRPr lang="de-DE" sz="4400" b="0" strike="noStrike" spc="-1">
              <a:latin typeface="Arial"/>
            </a:endParaRPr>
          </a:p>
        </p:txBody>
      </p:sp>
      <p:sp>
        <p:nvSpPr>
          <p:cNvPr id="123" name="CustomShape 2"/>
          <p:cNvSpPr/>
          <p:nvPr/>
        </p:nvSpPr>
        <p:spPr>
          <a:xfrm>
            <a:off x="-2746440" y="-52560"/>
            <a:ext cx="14462640" cy="571320"/>
          </a:xfrm>
          <a:prstGeom prst="rect">
            <a:avLst/>
          </a:prstGeom>
          <a:noFill/>
          <a:ln>
            <a:noFill/>
          </a:ln>
        </p:spPr>
        <p:style>
          <a:lnRef idx="0">
            <a:scrgbClr r="0" g="0" b="0"/>
          </a:lnRef>
          <a:fillRef idx="0">
            <a:scrgbClr r="0" g="0" b="0"/>
          </a:fillRef>
          <a:effectRef idx="0">
            <a:scrgbClr r="0" g="0" b="0"/>
          </a:effectRef>
          <a:fontRef idx="minor"/>
        </p:style>
      </p:sp>
      <p:sp>
        <p:nvSpPr>
          <p:cNvPr id="124" name="CustomShape 3"/>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99629AC2-15D7-434F-A911-0625FAA4DD40}" type="slidenum">
              <a:rPr lang="en-GB" sz="1200" b="0" strike="noStrike" spc="-1">
                <a:solidFill>
                  <a:srgbClr val="8B8B8B"/>
                </a:solidFill>
                <a:latin typeface="Calibri"/>
                <a:ea typeface="DejaVu Sans"/>
              </a:rPr>
              <a:t>11</a:t>
            </a:fld>
            <a:endParaRPr lang="de-DE" sz="1200" b="0" strike="noStrike" spc="-1">
              <a:latin typeface="Arial"/>
            </a:endParaRPr>
          </a:p>
        </p:txBody>
      </p:sp>
      <p:sp>
        <p:nvSpPr>
          <p:cNvPr id="125" name="CustomShape 4"/>
          <p:cNvSpPr/>
          <p:nvPr/>
        </p:nvSpPr>
        <p:spPr>
          <a:xfrm>
            <a:off x="117720" y="1484640"/>
            <a:ext cx="8927280" cy="502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14000"/>
          </a:bodyPr>
          <a:lstStyle/>
          <a:p>
            <a:pPr algn="ctr">
              <a:lnSpc>
                <a:spcPct val="100000"/>
              </a:lnSpc>
              <a:spcBef>
                <a:spcPts val="1199"/>
              </a:spcBef>
              <a:tabLst>
                <a:tab pos="0" algn="l"/>
              </a:tabLst>
            </a:pPr>
            <a:r>
              <a:rPr lang="en-US" sz="6000" b="0" strike="noStrike" spc="-1">
                <a:solidFill>
                  <a:srgbClr val="000000"/>
                </a:solidFill>
                <a:latin typeface="Calibri"/>
                <a:ea typeface="DejaVu Sans"/>
              </a:rPr>
              <a:t>Trainings at the HTWK 2019-2022</a:t>
            </a:r>
            <a:endParaRPr lang="de-DE" sz="6000" b="0" strike="noStrike" spc="-1">
              <a:latin typeface="Arial"/>
            </a:endParaRPr>
          </a:p>
          <a:p>
            <a:pPr>
              <a:lnSpc>
                <a:spcPct val="100000"/>
              </a:lnSpc>
              <a:spcBef>
                <a:spcPts val="561"/>
              </a:spcBef>
              <a:tabLst>
                <a:tab pos="0" algn="l"/>
              </a:tabLst>
            </a:pPr>
            <a:endParaRPr lang="de-DE" sz="6000" b="0" strike="noStrike" spc="-1">
              <a:latin typeface="Arial"/>
            </a:endParaRPr>
          </a:p>
        </p:txBody>
      </p:sp>
      <p:pic>
        <p:nvPicPr>
          <p:cNvPr id="126" name="Grafik 3"/>
          <p:cNvPicPr/>
          <p:nvPr/>
        </p:nvPicPr>
        <p:blipFill>
          <a:blip r:embed="rId2"/>
          <a:stretch/>
        </p:blipFill>
        <p:spPr>
          <a:xfrm>
            <a:off x="323640" y="2343960"/>
            <a:ext cx="9072360" cy="396720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CustomShape 1"/>
          <p:cNvSpPr/>
          <p:nvPr/>
        </p:nvSpPr>
        <p:spPr>
          <a:xfrm>
            <a:off x="467640" y="-1332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2F2F2"/>
                </a:solidFill>
                <a:latin typeface="Calibri"/>
                <a:ea typeface="DejaVu Sans"/>
              </a:rPr>
              <a:t>Work Package 2</a:t>
            </a:r>
            <a:endParaRPr lang="de-DE" sz="4400" b="0" strike="noStrike" spc="-1">
              <a:latin typeface="Arial"/>
            </a:endParaRPr>
          </a:p>
        </p:txBody>
      </p:sp>
      <p:sp>
        <p:nvSpPr>
          <p:cNvPr id="128" name="CustomShape 2"/>
          <p:cNvSpPr/>
          <p:nvPr/>
        </p:nvSpPr>
        <p:spPr>
          <a:xfrm>
            <a:off x="-2746440" y="-52560"/>
            <a:ext cx="14462640" cy="571320"/>
          </a:xfrm>
          <a:prstGeom prst="rect">
            <a:avLst/>
          </a:prstGeom>
          <a:noFill/>
          <a:ln>
            <a:noFill/>
          </a:ln>
        </p:spPr>
        <p:style>
          <a:lnRef idx="0">
            <a:scrgbClr r="0" g="0" b="0"/>
          </a:lnRef>
          <a:fillRef idx="0">
            <a:scrgbClr r="0" g="0" b="0"/>
          </a:fillRef>
          <a:effectRef idx="0">
            <a:scrgbClr r="0" g="0" b="0"/>
          </a:effectRef>
          <a:fontRef idx="minor"/>
        </p:style>
      </p:sp>
      <p:sp>
        <p:nvSpPr>
          <p:cNvPr id="129" name="CustomShape 3"/>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EBB2CD3D-0D8A-46EB-AE5E-C53484CF0838}" type="slidenum">
              <a:rPr lang="en-GB" sz="1200" b="0" strike="noStrike" spc="-1">
                <a:solidFill>
                  <a:srgbClr val="8B8B8B"/>
                </a:solidFill>
                <a:latin typeface="Calibri"/>
                <a:ea typeface="DejaVu Sans"/>
              </a:rPr>
              <a:t>12</a:t>
            </a:fld>
            <a:endParaRPr lang="de-DE" sz="1200" b="0" strike="noStrike" spc="-1">
              <a:latin typeface="Arial"/>
            </a:endParaRPr>
          </a:p>
        </p:txBody>
      </p:sp>
      <p:sp>
        <p:nvSpPr>
          <p:cNvPr id="130" name="CustomShape 4"/>
          <p:cNvSpPr/>
          <p:nvPr/>
        </p:nvSpPr>
        <p:spPr>
          <a:xfrm>
            <a:off x="457200" y="1600200"/>
            <a:ext cx="8227800" cy="4524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lnSpc>
                <a:spcPct val="100000"/>
              </a:lnSpc>
              <a:spcBef>
                <a:spcPts val="641"/>
              </a:spcBef>
              <a:tabLst>
                <a:tab pos="0" algn="l"/>
              </a:tabLst>
            </a:pPr>
            <a:r>
              <a:rPr lang="en-GB" sz="2200" b="0" strike="noStrike" spc="-1">
                <a:solidFill>
                  <a:srgbClr val="000000"/>
                </a:solidFill>
                <a:latin typeface="Calibri"/>
                <a:ea typeface="DejaVu Sans"/>
              </a:rPr>
              <a:t>HTWK participated (Dr. Oleg Krikotov) in the 7th Management Meeting at the UCY (August 4-6, 2021).</a:t>
            </a:r>
            <a:endParaRPr lang="de-DE" sz="2200" b="0" strike="noStrike" spc="-1">
              <a:latin typeface="Arial"/>
            </a:endParaRPr>
          </a:p>
          <a:p>
            <a:pPr algn="just">
              <a:lnSpc>
                <a:spcPct val="100000"/>
              </a:lnSpc>
              <a:spcBef>
                <a:spcPts val="641"/>
              </a:spcBef>
              <a:tabLst>
                <a:tab pos="0" algn="l"/>
              </a:tabLst>
            </a:pPr>
            <a:r>
              <a:rPr lang="en-GB" sz="2200" b="0" strike="noStrike" spc="-1">
                <a:solidFill>
                  <a:srgbClr val="000000"/>
                </a:solidFill>
                <a:latin typeface="Calibri"/>
                <a:ea typeface="DejaVu Sans"/>
              </a:rPr>
              <a:t> </a:t>
            </a:r>
            <a:endParaRPr lang="de-DE" sz="2200" b="0" strike="noStrike" spc="-1">
              <a:latin typeface="Arial"/>
            </a:endParaRPr>
          </a:p>
          <a:p>
            <a:pPr algn="just">
              <a:lnSpc>
                <a:spcPct val="100000"/>
              </a:lnSpc>
              <a:spcBef>
                <a:spcPts val="641"/>
              </a:spcBef>
              <a:tabLst>
                <a:tab pos="0" algn="l"/>
              </a:tabLst>
            </a:pPr>
            <a:r>
              <a:rPr lang="en-GB" sz="2200" b="0" strike="noStrike" spc="-1">
                <a:solidFill>
                  <a:srgbClr val="000000"/>
                </a:solidFill>
                <a:latin typeface="Calibri"/>
                <a:ea typeface="DejaVu Sans"/>
              </a:rPr>
              <a:t>The BSNB networking Model has been presented and discussed with the project partners, recommendations for the Model improvement have been elaborated:</a:t>
            </a:r>
            <a:endParaRPr lang="de-DE" sz="2200" b="0" strike="noStrike" spc="-1">
              <a:latin typeface="Arial"/>
            </a:endParaRPr>
          </a:p>
        </p:txBody>
      </p:sp>
      <p:sp>
        <p:nvSpPr>
          <p:cNvPr id="131" name="CustomShape 5"/>
          <p:cNvSpPr/>
          <p:nvPr/>
        </p:nvSpPr>
        <p:spPr>
          <a:xfrm>
            <a:off x="457200" y="4176000"/>
            <a:ext cx="8227800" cy="1948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spcBef>
                <a:spcPts val="641"/>
              </a:spcBef>
              <a:tabLst>
                <a:tab pos="0" algn="l"/>
              </a:tabLst>
            </a:pPr>
            <a:r>
              <a:rPr lang="en-US" sz="2000" b="0" strike="noStrike" spc="-1">
                <a:solidFill>
                  <a:srgbClr val="000000"/>
                </a:solidFill>
                <a:latin typeface="Calibri"/>
                <a:ea typeface="DejaVu Sans"/>
              </a:rPr>
              <a:t>1. The EU approach</a:t>
            </a:r>
            <a:endParaRPr lang="de-DE" sz="2000" b="0" strike="noStrike" spc="-1">
              <a:latin typeface="Arial"/>
            </a:endParaRPr>
          </a:p>
          <a:p>
            <a:pPr>
              <a:lnSpc>
                <a:spcPct val="100000"/>
              </a:lnSpc>
              <a:spcBef>
                <a:spcPts val="641"/>
              </a:spcBef>
              <a:tabLst>
                <a:tab pos="0" algn="l"/>
              </a:tabLst>
            </a:pPr>
            <a:r>
              <a:rPr lang="en-US" sz="2000" b="0" strike="noStrike" spc="-1">
                <a:solidFill>
                  <a:srgbClr val="000000"/>
                </a:solidFill>
                <a:latin typeface="Calibri"/>
                <a:ea typeface="DejaVu Sans"/>
              </a:rPr>
              <a:t>2. German experience/ examples</a:t>
            </a:r>
            <a:endParaRPr lang="de-DE" sz="2000" b="0" strike="noStrike" spc="-1">
              <a:latin typeface="Arial"/>
            </a:endParaRPr>
          </a:p>
          <a:p>
            <a:pPr>
              <a:lnSpc>
                <a:spcPct val="100000"/>
              </a:lnSpc>
              <a:spcBef>
                <a:spcPts val="641"/>
              </a:spcBef>
              <a:tabLst>
                <a:tab pos="0" algn="l"/>
              </a:tabLst>
            </a:pPr>
            <a:r>
              <a:rPr lang="en-US" sz="2000" b="0" strike="noStrike" spc="-1">
                <a:solidFill>
                  <a:srgbClr val="000000"/>
                </a:solidFill>
                <a:latin typeface="Calibri"/>
                <a:ea typeface="DejaVu Sans"/>
              </a:rPr>
              <a:t>3. Recommendations – networking model, roles of stakeholders, new trends</a:t>
            </a:r>
            <a:endParaRPr lang="de-DE" sz="2000" b="0" strike="noStrike" spc="-1">
              <a:latin typeface="Arial"/>
            </a:endParaRPr>
          </a:p>
          <a:p>
            <a:pPr>
              <a:lnSpc>
                <a:spcPct val="100000"/>
              </a:lnSpc>
              <a:spcBef>
                <a:spcPts val="641"/>
              </a:spcBef>
              <a:tabLst>
                <a:tab pos="0" algn="l"/>
              </a:tabLst>
            </a:pPr>
            <a:endParaRPr lang="de-DE" sz="20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CustomShape 1"/>
          <p:cNvSpPr/>
          <p:nvPr/>
        </p:nvSpPr>
        <p:spPr>
          <a:xfrm>
            <a:off x="467640" y="-1332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n-US" sz="2900" b="0" strike="noStrike" spc="-1">
                <a:solidFill>
                  <a:srgbClr val="F2F2F2"/>
                </a:solidFill>
                <a:latin typeface="Calibri"/>
                <a:ea typeface="DejaVu Sans"/>
              </a:rPr>
              <a:t>   Networking model BSNB</a:t>
            </a:r>
            <a:endParaRPr lang="de-DE" sz="2900" b="0" strike="noStrike" spc="-1">
              <a:latin typeface="Arial"/>
            </a:endParaRPr>
          </a:p>
        </p:txBody>
      </p:sp>
      <p:sp>
        <p:nvSpPr>
          <p:cNvPr id="133" name="CustomShape 2"/>
          <p:cNvSpPr/>
          <p:nvPr/>
        </p:nvSpPr>
        <p:spPr>
          <a:xfrm>
            <a:off x="-2746440" y="-52560"/>
            <a:ext cx="14462640" cy="571320"/>
          </a:xfrm>
          <a:prstGeom prst="rect">
            <a:avLst/>
          </a:prstGeom>
          <a:noFill/>
          <a:ln>
            <a:noFill/>
          </a:ln>
        </p:spPr>
        <p:style>
          <a:lnRef idx="0">
            <a:scrgbClr r="0" g="0" b="0"/>
          </a:lnRef>
          <a:fillRef idx="0">
            <a:scrgbClr r="0" g="0" b="0"/>
          </a:fillRef>
          <a:effectRef idx="0">
            <a:scrgbClr r="0" g="0" b="0"/>
          </a:effectRef>
          <a:fontRef idx="minor"/>
        </p:style>
      </p:sp>
      <p:sp>
        <p:nvSpPr>
          <p:cNvPr id="134" name="CustomShape 3"/>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4AA60295-E775-4793-988F-A428D561373F}" type="slidenum">
              <a:rPr lang="en-GB" sz="1200" b="0" strike="noStrike" spc="-1">
                <a:solidFill>
                  <a:srgbClr val="8B8B8B"/>
                </a:solidFill>
                <a:latin typeface="Calibri"/>
                <a:ea typeface="DejaVu Sans"/>
              </a:rPr>
              <a:t>13</a:t>
            </a:fld>
            <a:endParaRPr lang="de-DE" sz="1200" b="0" strike="noStrike" spc="-1">
              <a:latin typeface="Arial"/>
            </a:endParaRPr>
          </a:p>
        </p:txBody>
      </p:sp>
      <p:sp>
        <p:nvSpPr>
          <p:cNvPr id="135" name="CustomShape 4"/>
          <p:cNvSpPr/>
          <p:nvPr/>
        </p:nvSpPr>
        <p:spPr>
          <a:xfrm>
            <a:off x="457200" y="1600200"/>
            <a:ext cx="8227800" cy="4524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tabLst>
                <a:tab pos="0" algn="l"/>
              </a:tabLst>
            </a:pPr>
            <a:r>
              <a:rPr lang="en-GB" sz="2000" b="0" strike="noStrike" spc="-1">
                <a:solidFill>
                  <a:srgbClr val="000000"/>
                </a:solidFill>
                <a:latin typeface="Calibri"/>
                <a:ea typeface="DejaVu Sans"/>
              </a:rPr>
              <a:t>HTWK participated in the 8th Management Meeting at the INT@E (February 20-21, 2022). </a:t>
            </a:r>
            <a:endParaRPr lang="de-DE" sz="2000" b="0" strike="noStrike" spc="-1">
              <a:latin typeface="Arial"/>
            </a:endParaRPr>
          </a:p>
          <a:p>
            <a:pPr>
              <a:lnSpc>
                <a:spcPct val="100000"/>
              </a:lnSpc>
              <a:spcBef>
                <a:spcPts val="641"/>
              </a:spcBef>
              <a:tabLst>
                <a:tab pos="0" algn="l"/>
              </a:tabLst>
            </a:pPr>
            <a:endParaRPr lang="de-DE" sz="2000" b="0" strike="noStrike" spc="-1">
              <a:latin typeface="Arial"/>
            </a:endParaRPr>
          </a:p>
          <a:p>
            <a:pPr>
              <a:lnSpc>
                <a:spcPct val="100000"/>
              </a:lnSpc>
              <a:spcBef>
                <a:spcPts val="641"/>
              </a:spcBef>
              <a:tabLst>
                <a:tab pos="0" algn="l"/>
              </a:tabLst>
            </a:pPr>
            <a:r>
              <a:rPr lang="de-DE" sz="2000" b="0" strike="noStrike" spc="-1">
                <a:solidFill>
                  <a:srgbClr val="000000"/>
                </a:solidFill>
                <a:latin typeface="Calibri"/>
                <a:ea typeface="DejaVu Sans"/>
              </a:rPr>
              <a:t>The extended version of the </a:t>
            </a:r>
            <a:r>
              <a:rPr lang="en-GB" sz="2000" b="0" strike="noStrike" spc="-1">
                <a:solidFill>
                  <a:srgbClr val="000000"/>
                </a:solidFill>
                <a:latin typeface="Calibri"/>
                <a:ea typeface="DejaVu Sans"/>
              </a:rPr>
              <a:t>BSNB networking Model has been presented.</a:t>
            </a:r>
            <a:endParaRPr lang="de-DE" sz="20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1"/>
          <p:cNvSpPr/>
          <p:nvPr/>
        </p:nvSpPr>
        <p:spPr>
          <a:xfrm>
            <a:off x="467640" y="-1332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n-US" sz="2900" b="0" strike="noStrike" spc="-1">
                <a:solidFill>
                  <a:srgbClr val="F2F2F2"/>
                </a:solidFill>
                <a:latin typeface="Calibri"/>
                <a:ea typeface="DejaVu Sans"/>
              </a:rPr>
              <a:t>    Networking model BSNB</a:t>
            </a:r>
            <a:endParaRPr lang="de-DE" sz="2900" b="0" strike="noStrike" spc="-1">
              <a:latin typeface="Arial"/>
            </a:endParaRPr>
          </a:p>
        </p:txBody>
      </p:sp>
      <p:sp>
        <p:nvSpPr>
          <p:cNvPr id="137" name="CustomShape 2"/>
          <p:cNvSpPr/>
          <p:nvPr/>
        </p:nvSpPr>
        <p:spPr>
          <a:xfrm>
            <a:off x="-2746440" y="-52560"/>
            <a:ext cx="14462640" cy="571320"/>
          </a:xfrm>
          <a:prstGeom prst="rect">
            <a:avLst/>
          </a:prstGeom>
          <a:noFill/>
          <a:ln>
            <a:noFill/>
          </a:ln>
        </p:spPr>
        <p:style>
          <a:lnRef idx="0">
            <a:scrgbClr r="0" g="0" b="0"/>
          </a:lnRef>
          <a:fillRef idx="0">
            <a:scrgbClr r="0" g="0" b="0"/>
          </a:fillRef>
          <a:effectRef idx="0">
            <a:scrgbClr r="0" g="0" b="0"/>
          </a:effectRef>
          <a:fontRef idx="minor"/>
        </p:style>
      </p:sp>
      <p:sp>
        <p:nvSpPr>
          <p:cNvPr id="138" name="CustomShape 3"/>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5FCB1058-38A6-49C0-A9A4-7A060C5F2E09}" type="slidenum">
              <a:rPr lang="en-GB" sz="1200" b="0" strike="noStrike" spc="-1">
                <a:solidFill>
                  <a:srgbClr val="8B8B8B"/>
                </a:solidFill>
                <a:latin typeface="Calibri"/>
                <a:ea typeface="DejaVu Sans"/>
              </a:rPr>
              <a:t>14</a:t>
            </a:fld>
            <a:endParaRPr lang="de-DE" sz="1200" b="0" strike="noStrike" spc="-1">
              <a:latin typeface="Arial"/>
            </a:endParaRPr>
          </a:p>
        </p:txBody>
      </p:sp>
      <p:sp>
        <p:nvSpPr>
          <p:cNvPr id="139" name="CustomShape 4"/>
          <p:cNvSpPr/>
          <p:nvPr/>
        </p:nvSpPr>
        <p:spPr>
          <a:xfrm>
            <a:off x="467640" y="1304640"/>
            <a:ext cx="8227800" cy="4524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561"/>
              </a:spcBef>
              <a:tabLst>
                <a:tab pos="0" algn="l"/>
              </a:tabLst>
            </a:pPr>
            <a:r>
              <a:rPr lang="en-GB" sz="2800" b="0" strike="noStrike" spc="-1">
                <a:solidFill>
                  <a:srgbClr val="000000"/>
                </a:solidFill>
                <a:latin typeface="Calibri"/>
                <a:ea typeface="DejaVu Sans"/>
              </a:rPr>
              <a:t>BSNB Online Monitoring, HTWK + ISLA (Monitoring Checklist).</a:t>
            </a:r>
            <a:endParaRPr lang="de-DE" sz="2800" b="0" strike="noStrike" spc="-1">
              <a:latin typeface="Arial"/>
            </a:endParaRPr>
          </a:p>
          <a:p>
            <a:pPr>
              <a:lnSpc>
                <a:spcPct val="100000"/>
              </a:lnSpc>
              <a:spcBef>
                <a:spcPts val="561"/>
              </a:spcBef>
              <a:tabLst>
                <a:tab pos="0" algn="l"/>
              </a:tabLst>
            </a:pPr>
            <a:r>
              <a:rPr lang="en-GB" sz="2800" b="0" strike="noStrike" spc="-1">
                <a:solidFill>
                  <a:srgbClr val="000000"/>
                </a:solidFill>
                <a:latin typeface="Calibri"/>
                <a:ea typeface="DejaVu Sans"/>
              </a:rPr>
              <a:t>07.06.2022 - 09.06.2022. </a:t>
            </a:r>
            <a:endParaRPr lang="de-DE" sz="2800" b="0" strike="noStrike" spc="-1">
              <a:latin typeface="Arial"/>
            </a:endParaRPr>
          </a:p>
          <a:p>
            <a:pPr>
              <a:lnSpc>
                <a:spcPct val="100000"/>
              </a:lnSpc>
              <a:spcBef>
                <a:spcPts val="561"/>
              </a:spcBef>
              <a:tabLst>
                <a:tab pos="0" algn="l"/>
              </a:tabLst>
            </a:pPr>
            <a:r>
              <a:rPr lang="en-GB" sz="2800" b="0" u="sng" strike="noStrike" spc="-1">
                <a:solidFill>
                  <a:srgbClr val="0000FF"/>
                </a:solidFill>
                <a:uFillTx/>
                <a:latin typeface="Calibri"/>
                <a:ea typeface="DejaVu Sans"/>
                <a:hlinkClick r:id="rId2"/>
              </a:rPr>
              <a:t>https</a:t>
            </a:r>
            <a:r>
              <a:rPr lang="en-GB" sz="2800" b="0" u="sng" strike="noStrike" spc="-1">
                <a:solidFill>
                  <a:srgbClr val="0000FF"/>
                </a:solidFill>
                <a:uFillTx/>
                <a:latin typeface="Calibri"/>
                <a:ea typeface="DejaVu Sans"/>
                <a:hlinkClick r:id="rId2"/>
              </a:rPr>
              <a:t>://</a:t>
            </a:r>
            <a:r>
              <a:rPr lang="en-GB" sz="2800" b="0" u="sng" strike="noStrike" spc="-1">
                <a:solidFill>
                  <a:srgbClr val="0000FF"/>
                </a:solidFill>
                <a:uFillTx/>
                <a:latin typeface="Calibri"/>
                <a:ea typeface="DejaVu Sans"/>
                <a:hlinkClick r:id="rId2"/>
              </a:rPr>
              <a:t>bbb.htwk-leipzig.de/b/kri-lm6-7uy-q5k</a:t>
            </a:r>
            <a:endParaRPr lang="de-DE" sz="2800" b="0" strike="noStrike" spc="-1">
              <a:latin typeface="Arial"/>
            </a:endParaRPr>
          </a:p>
          <a:p>
            <a:pPr>
              <a:lnSpc>
                <a:spcPct val="100000"/>
              </a:lnSpc>
              <a:spcBef>
                <a:spcPts val="561"/>
              </a:spcBef>
              <a:tabLst>
                <a:tab pos="0" algn="l"/>
              </a:tabLst>
            </a:pPr>
            <a:endParaRPr lang="de-DE" sz="2800" b="0" strike="noStrike" spc="-1">
              <a:latin typeface="Arial"/>
            </a:endParaRPr>
          </a:p>
          <a:p>
            <a:pPr>
              <a:lnSpc>
                <a:spcPct val="100000"/>
              </a:lnSpc>
              <a:spcBef>
                <a:spcPts val="561"/>
              </a:spcBef>
              <a:tabLst>
                <a:tab pos="0" algn="l"/>
              </a:tabLst>
            </a:pPr>
            <a:endParaRPr lang="de-DE" sz="2800" b="0" strike="noStrike" spc="-1">
              <a:latin typeface="Arial"/>
            </a:endParaRPr>
          </a:p>
          <a:p>
            <a:pPr>
              <a:lnSpc>
                <a:spcPct val="100000"/>
              </a:lnSpc>
              <a:spcBef>
                <a:spcPts val="641"/>
              </a:spcBef>
              <a:tabLst>
                <a:tab pos="0" algn="l"/>
              </a:tabLst>
            </a:pPr>
            <a:endParaRPr lang="de-DE" sz="2800" b="0" strike="noStrike" spc="-1">
              <a:latin typeface="Arial"/>
            </a:endParaRPr>
          </a:p>
        </p:txBody>
      </p:sp>
      <p:pic>
        <p:nvPicPr>
          <p:cNvPr id="140" name="Grafik 10"/>
          <p:cNvPicPr/>
          <p:nvPr/>
        </p:nvPicPr>
        <p:blipFill>
          <a:blip r:embed="rId3"/>
          <a:stretch/>
        </p:blipFill>
        <p:spPr>
          <a:xfrm>
            <a:off x="611640" y="3091680"/>
            <a:ext cx="5759280" cy="291240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CustomShape 1"/>
          <p:cNvSpPr/>
          <p:nvPr/>
        </p:nvSpPr>
        <p:spPr>
          <a:xfrm>
            <a:off x="467640" y="-1332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2F2F2"/>
                </a:solidFill>
                <a:latin typeface="Calibri"/>
                <a:ea typeface="DejaVu Sans"/>
              </a:rPr>
              <a:t>Work Package 2</a:t>
            </a:r>
            <a:endParaRPr lang="de-DE" sz="4400" b="0" strike="noStrike" spc="-1">
              <a:latin typeface="Arial"/>
            </a:endParaRPr>
          </a:p>
        </p:txBody>
      </p:sp>
      <p:sp>
        <p:nvSpPr>
          <p:cNvPr id="142" name="CustomShape 2"/>
          <p:cNvSpPr/>
          <p:nvPr/>
        </p:nvSpPr>
        <p:spPr>
          <a:xfrm>
            <a:off x="-2746440" y="-52560"/>
            <a:ext cx="14462640" cy="571320"/>
          </a:xfrm>
          <a:prstGeom prst="rect">
            <a:avLst/>
          </a:prstGeom>
          <a:noFill/>
          <a:ln>
            <a:noFill/>
          </a:ln>
        </p:spPr>
        <p:style>
          <a:lnRef idx="0">
            <a:scrgbClr r="0" g="0" b="0"/>
          </a:lnRef>
          <a:fillRef idx="0">
            <a:scrgbClr r="0" g="0" b="0"/>
          </a:fillRef>
          <a:effectRef idx="0">
            <a:scrgbClr r="0" g="0" b="0"/>
          </a:effectRef>
          <a:fontRef idx="minor"/>
        </p:style>
      </p:sp>
      <p:sp>
        <p:nvSpPr>
          <p:cNvPr id="143" name="CustomShape 3"/>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91168C98-150E-4A01-81C4-1F14A44394A8}" type="slidenum">
              <a:rPr lang="en-GB" sz="1200" b="0" strike="noStrike" spc="-1">
                <a:solidFill>
                  <a:srgbClr val="8B8B8B"/>
                </a:solidFill>
                <a:latin typeface="Calibri"/>
                <a:ea typeface="DejaVu Sans"/>
              </a:rPr>
              <a:t>15</a:t>
            </a:fld>
            <a:endParaRPr lang="de-DE" sz="1200" b="0" strike="noStrike" spc="-1">
              <a:latin typeface="Arial"/>
            </a:endParaRPr>
          </a:p>
        </p:txBody>
      </p:sp>
      <p:sp>
        <p:nvSpPr>
          <p:cNvPr id="144" name="CustomShape 4"/>
          <p:cNvSpPr/>
          <p:nvPr/>
        </p:nvSpPr>
        <p:spPr>
          <a:xfrm>
            <a:off x="72000" y="2304000"/>
            <a:ext cx="3636360" cy="2228400"/>
          </a:xfrm>
          <a:prstGeom prst="rect">
            <a:avLst/>
          </a:prstGeom>
          <a:gradFill rotWithShape="0">
            <a:gsLst>
              <a:gs pos="0">
                <a:srgbClr val="FFFFFF"/>
              </a:gs>
              <a:gs pos="100000">
                <a:srgbClr val="FCD5B5"/>
              </a:gs>
            </a:gsLst>
            <a:lin ang="16200000"/>
          </a:gradFill>
          <a:ln w="12600">
            <a:solidFill>
              <a:schemeClr val="accent6">
                <a:lumMod val="60000"/>
                <a:lumOff val="40000"/>
              </a:schemeClr>
            </a:solidFill>
            <a:miter/>
          </a:ln>
          <a:effectLst>
            <a:outerShdw dist="27691" dir="3826083" algn="ctr" rotWithShape="0">
              <a:schemeClr val="accent6">
                <a:lumMod val="50000"/>
                <a:lumOff val="0"/>
                <a:alpha val="50000"/>
              </a:schemeClr>
            </a:outerShdw>
          </a:effectLst>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n-US" sz="1200" b="0" strike="noStrike" spc="-1">
                <a:solidFill>
                  <a:srgbClr val="000000"/>
                </a:solidFill>
                <a:latin typeface="Cambria"/>
                <a:ea typeface="Cambria"/>
              </a:rPr>
              <a:t> </a:t>
            </a:r>
            <a:endParaRPr lang="de-DE" sz="1200" b="0" strike="noStrike" spc="-1">
              <a:latin typeface="Arial"/>
            </a:endParaRPr>
          </a:p>
          <a:p>
            <a:pPr>
              <a:lnSpc>
                <a:spcPct val="100000"/>
              </a:lnSpc>
            </a:pPr>
            <a:endParaRPr lang="de-DE" sz="1200" b="0" strike="noStrike" spc="-1">
              <a:latin typeface="Arial"/>
            </a:endParaRPr>
          </a:p>
          <a:p>
            <a:pPr algn="ctr">
              <a:lnSpc>
                <a:spcPct val="100000"/>
              </a:lnSpc>
            </a:pPr>
            <a:r>
              <a:rPr lang="en-GB" sz="1400" b="1" strike="noStrike" spc="-1">
                <a:solidFill>
                  <a:srgbClr val="000000"/>
                </a:solidFill>
                <a:latin typeface="Calibri"/>
                <a:ea typeface="Calibri"/>
              </a:rPr>
              <a:t>ERASMUS+ PROGRAMME</a:t>
            </a:r>
            <a:endParaRPr lang="de-DE" sz="1400" b="0" strike="noStrike" spc="-1">
              <a:latin typeface="Arial"/>
            </a:endParaRPr>
          </a:p>
          <a:p>
            <a:pPr algn="ctr">
              <a:lnSpc>
                <a:spcPct val="100000"/>
              </a:lnSpc>
            </a:pPr>
            <a:r>
              <a:rPr lang="en-GB" sz="1200" b="0" strike="noStrike" spc="-1">
                <a:solidFill>
                  <a:srgbClr val="000000"/>
                </a:solidFill>
                <a:latin typeface="Bell MT"/>
                <a:ea typeface="Cambria"/>
              </a:rPr>
              <a:t>Promoting Youth Employment in Prompt Areas in Jordan/ Job-Jo</a:t>
            </a:r>
            <a:endParaRPr lang="de-DE" sz="1200" b="0" strike="noStrike" spc="-1">
              <a:latin typeface="Arial"/>
            </a:endParaRPr>
          </a:p>
          <a:p>
            <a:pPr algn="ctr">
              <a:lnSpc>
                <a:spcPct val="100000"/>
              </a:lnSpc>
            </a:pPr>
            <a:r>
              <a:rPr lang="en-GB" sz="900" b="0" strike="noStrike" spc="-1">
                <a:solidFill>
                  <a:srgbClr val="000000"/>
                </a:solidFill>
                <a:latin typeface="Bell MT"/>
                <a:ea typeface="Cambria"/>
              </a:rPr>
              <a:t>Project Number: 598428-EPP-1-2018-JO-EPPKA2-CBHE-JP</a:t>
            </a:r>
            <a:endParaRPr lang="de-DE" sz="900" b="0" strike="noStrike" spc="-1">
              <a:latin typeface="Arial"/>
            </a:endParaRPr>
          </a:p>
          <a:p>
            <a:pPr algn="ctr">
              <a:lnSpc>
                <a:spcPct val="100000"/>
              </a:lnSpc>
            </a:pPr>
            <a:r>
              <a:rPr lang="en-GB" sz="1400" b="1" strike="noStrike" spc="-1">
                <a:solidFill>
                  <a:srgbClr val="000000"/>
                </a:solidFill>
                <a:latin typeface="Calibri"/>
                <a:ea typeface="Calibri"/>
              </a:rPr>
              <a:t> </a:t>
            </a:r>
            <a:endParaRPr lang="de-DE" sz="1400" b="0" strike="noStrike" spc="-1">
              <a:latin typeface="Arial"/>
            </a:endParaRPr>
          </a:p>
          <a:p>
            <a:pPr algn="ctr">
              <a:lnSpc>
                <a:spcPct val="100000"/>
              </a:lnSpc>
            </a:pPr>
            <a:endParaRPr lang="de-DE" sz="1400" b="0" strike="noStrike" spc="-1">
              <a:latin typeface="Arial"/>
            </a:endParaRPr>
          </a:p>
          <a:p>
            <a:pPr algn="ctr">
              <a:lnSpc>
                <a:spcPct val="100000"/>
              </a:lnSpc>
            </a:pPr>
            <a:r>
              <a:rPr lang="en-US" sz="1400" b="1" strike="noStrike" spc="-1">
                <a:solidFill>
                  <a:srgbClr val="000000"/>
                </a:solidFill>
                <a:latin typeface="Times New Roman"/>
                <a:ea typeface="Times New Roman"/>
              </a:rPr>
              <a:t>Students’ Training Agenda</a:t>
            </a:r>
            <a:endParaRPr lang="de-DE" sz="1400" b="0" strike="noStrike" spc="-1">
              <a:latin typeface="Arial"/>
            </a:endParaRPr>
          </a:p>
          <a:p>
            <a:pPr algn="ctr">
              <a:lnSpc>
                <a:spcPct val="100000"/>
              </a:lnSpc>
            </a:pPr>
            <a:r>
              <a:rPr lang="en-US" sz="1400" b="1" strike="noStrike" spc="-1">
                <a:solidFill>
                  <a:srgbClr val="000000"/>
                </a:solidFill>
                <a:latin typeface="Times New Roman"/>
                <a:ea typeface="Times New Roman"/>
              </a:rPr>
              <a:t> </a:t>
            </a:r>
            <a:endParaRPr lang="de-DE" sz="1400" b="0" strike="noStrike" spc="-1">
              <a:latin typeface="Arial"/>
            </a:endParaRPr>
          </a:p>
          <a:p>
            <a:pPr algn="ctr">
              <a:lnSpc>
                <a:spcPct val="100000"/>
              </a:lnSpc>
            </a:pPr>
            <a:r>
              <a:rPr lang="en-US" sz="1400" b="1" strike="noStrike" spc="-1">
                <a:solidFill>
                  <a:srgbClr val="000000"/>
                </a:solidFill>
                <a:latin typeface="Times New Roman"/>
                <a:ea typeface="Times New Roman"/>
              </a:rPr>
              <a:t> </a:t>
            </a:r>
            <a:endParaRPr lang="de-DE" sz="1400" b="0" strike="noStrike" spc="-1">
              <a:latin typeface="Arial"/>
            </a:endParaRPr>
          </a:p>
          <a:p>
            <a:pPr algn="ctr">
              <a:lnSpc>
                <a:spcPct val="100000"/>
              </a:lnSpc>
            </a:pPr>
            <a:r>
              <a:rPr lang="en-US" sz="1400" b="1" strike="noStrike" spc="-1">
                <a:solidFill>
                  <a:srgbClr val="000000"/>
                </a:solidFill>
                <a:latin typeface="Times New Roman"/>
                <a:ea typeface="Times New Roman"/>
              </a:rPr>
              <a:t> </a:t>
            </a:r>
            <a:endParaRPr lang="de-DE" sz="1400" b="0" strike="noStrike" spc="-1">
              <a:latin typeface="Arial"/>
            </a:endParaRPr>
          </a:p>
          <a:p>
            <a:pPr algn="ctr">
              <a:lnSpc>
                <a:spcPct val="100000"/>
              </a:lnSpc>
            </a:pPr>
            <a:r>
              <a:rPr lang="en-US" sz="1400" b="1" strike="noStrike" spc="-1">
                <a:solidFill>
                  <a:srgbClr val="000000"/>
                </a:solidFill>
                <a:latin typeface="Times New Roman"/>
                <a:ea typeface="Times New Roman"/>
              </a:rPr>
              <a:t>HTWK</a:t>
            </a:r>
            <a:endParaRPr lang="de-DE" sz="1400" b="0" strike="noStrike" spc="-1">
              <a:latin typeface="Arial"/>
            </a:endParaRPr>
          </a:p>
          <a:p>
            <a:pPr algn="ctr">
              <a:lnSpc>
                <a:spcPct val="100000"/>
              </a:lnSpc>
            </a:pPr>
            <a:r>
              <a:rPr lang="en-US" sz="1400" b="1" strike="noStrike" spc="-1">
                <a:solidFill>
                  <a:srgbClr val="000000"/>
                </a:solidFill>
                <a:latin typeface="Times New Roman"/>
                <a:ea typeface="Times New Roman"/>
              </a:rPr>
              <a:t> Leipzig-Germany</a:t>
            </a:r>
            <a:endParaRPr lang="de-DE" sz="1400" b="0" strike="noStrike" spc="-1">
              <a:latin typeface="Arial"/>
            </a:endParaRPr>
          </a:p>
          <a:p>
            <a:pPr algn="ctr">
              <a:lnSpc>
                <a:spcPct val="100000"/>
              </a:lnSpc>
            </a:pPr>
            <a:r>
              <a:rPr lang="en-US" sz="1400" b="1" strike="noStrike" spc="-1">
                <a:solidFill>
                  <a:srgbClr val="000000"/>
                </a:solidFill>
                <a:latin typeface="Times New Roman"/>
                <a:ea typeface="Times New Roman"/>
              </a:rPr>
              <a:t>Gustav-Freytag-Str. 43 - 45, 04277 Leipzig</a:t>
            </a:r>
            <a:endParaRPr lang="de-DE" sz="1400" b="0" strike="noStrike" spc="-1">
              <a:latin typeface="Arial"/>
            </a:endParaRPr>
          </a:p>
          <a:p>
            <a:pPr algn="ctr">
              <a:lnSpc>
                <a:spcPct val="100000"/>
              </a:lnSpc>
            </a:pPr>
            <a:r>
              <a:rPr lang="en-GB" sz="1400" b="1" strike="noStrike" spc="-1">
                <a:solidFill>
                  <a:srgbClr val="000000"/>
                </a:solidFill>
                <a:latin typeface="Calibri"/>
                <a:ea typeface="Times New Roman"/>
              </a:rPr>
              <a:t> </a:t>
            </a:r>
            <a:endParaRPr lang="de-DE" sz="1400" b="0" strike="noStrike" spc="-1">
              <a:latin typeface="Arial"/>
            </a:endParaRPr>
          </a:p>
          <a:p>
            <a:pPr algn="ctr">
              <a:lnSpc>
                <a:spcPct val="100000"/>
              </a:lnSpc>
            </a:pPr>
            <a:r>
              <a:rPr lang="en-GB" sz="1400" b="1" strike="noStrike" spc="-1">
                <a:solidFill>
                  <a:srgbClr val="000000"/>
                </a:solidFill>
                <a:latin typeface="Calibri"/>
                <a:ea typeface="Times New Roman"/>
              </a:rPr>
              <a:t> </a:t>
            </a:r>
            <a:endParaRPr lang="de-DE" sz="1400" b="0" strike="noStrike" spc="-1">
              <a:latin typeface="Arial"/>
            </a:endParaRPr>
          </a:p>
          <a:p>
            <a:pPr algn="ctr">
              <a:lnSpc>
                <a:spcPct val="100000"/>
              </a:lnSpc>
            </a:pPr>
            <a:r>
              <a:rPr lang="en-GB" sz="1400" b="1" strike="noStrike" spc="-1">
                <a:solidFill>
                  <a:srgbClr val="000000"/>
                </a:solidFill>
                <a:latin typeface="Calibri"/>
                <a:ea typeface="Times New Roman"/>
              </a:rPr>
              <a:t> </a:t>
            </a:r>
            <a:endParaRPr lang="de-DE" sz="1400" b="0" strike="noStrike" spc="-1">
              <a:latin typeface="Arial"/>
            </a:endParaRPr>
          </a:p>
          <a:p>
            <a:pPr algn="ctr">
              <a:lnSpc>
                <a:spcPct val="100000"/>
              </a:lnSpc>
            </a:pPr>
            <a:r>
              <a:rPr lang="en-US" sz="1400" b="1" strike="noStrike" spc="-1">
                <a:solidFill>
                  <a:srgbClr val="000000"/>
                </a:solidFill>
                <a:latin typeface="Cambria"/>
                <a:ea typeface="Times New Roman"/>
              </a:rPr>
              <a:t>June 27</a:t>
            </a:r>
            <a:r>
              <a:rPr lang="en-US" sz="1400" b="1" strike="noStrike" spc="-1" baseline="30000">
                <a:solidFill>
                  <a:srgbClr val="000000"/>
                </a:solidFill>
                <a:latin typeface="Cambria"/>
                <a:ea typeface="Times New Roman"/>
              </a:rPr>
              <a:t>th</a:t>
            </a:r>
            <a:r>
              <a:rPr lang="en-US" sz="1400" b="1" strike="noStrike" spc="-1">
                <a:solidFill>
                  <a:srgbClr val="000000"/>
                </a:solidFill>
                <a:latin typeface="Cambria"/>
                <a:ea typeface="Times New Roman"/>
              </a:rPr>
              <a:t> -  1</a:t>
            </a:r>
            <a:r>
              <a:rPr lang="en-US" sz="1400" b="1" strike="noStrike" spc="-1" baseline="30000">
                <a:solidFill>
                  <a:srgbClr val="000000"/>
                </a:solidFill>
                <a:latin typeface="Cambria"/>
                <a:ea typeface="Times New Roman"/>
              </a:rPr>
              <a:t>st</a:t>
            </a:r>
            <a:r>
              <a:rPr lang="en-US" sz="1400" b="1" strike="noStrike" spc="-1">
                <a:solidFill>
                  <a:srgbClr val="000000"/>
                </a:solidFill>
                <a:latin typeface="Cambria"/>
                <a:ea typeface="Times New Roman"/>
              </a:rPr>
              <a:t> July 2022</a:t>
            </a:r>
            <a:endParaRPr lang="de-DE" sz="1400" b="0" strike="noStrike" spc="-1">
              <a:latin typeface="Arial"/>
            </a:endParaRPr>
          </a:p>
          <a:p>
            <a:pPr algn="ctr">
              <a:lnSpc>
                <a:spcPct val="100000"/>
              </a:lnSpc>
            </a:pPr>
            <a:r>
              <a:rPr lang="en-GB" sz="1400" b="1" strike="noStrike" spc="-1">
                <a:solidFill>
                  <a:srgbClr val="000000"/>
                </a:solidFill>
                <a:latin typeface="Cambria"/>
                <a:ea typeface="Times New Roman"/>
              </a:rPr>
              <a:t> </a:t>
            </a:r>
            <a:endParaRPr lang="de-DE" sz="1400" b="0" strike="noStrike" spc="-1">
              <a:latin typeface="Arial"/>
            </a:endParaRPr>
          </a:p>
        </p:txBody>
      </p:sp>
      <p:sp>
        <p:nvSpPr>
          <p:cNvPr id="145" name="CustomShape 5"/>
          <p:cNvSpPr/>
          <p:nvPr/>
        </p:nvSpPr>
        <p:spPr>
          <a:xfrm>
            <a:off x="539640" y="1484640"/>
            <a:ext cx="7556040" cy="862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100000"/>
              </a:lnSpc>
              <a:spcBef>
                <a:spcPts val="2880"/>
              </a:spcBef>
              <a:tabLst>
                <a:tab pos="0" algn="l"/>
              </a:tabLst>
            </a:pPr>
            <a:r>
              <a:rPr lang="en-US" sz="14400" b="0" strike="noStrike" spc="-1">
                <a:solidFill>
                  <a:srgbClr val="000000"/>
                </a:solidFill>
                <a:latin typeface="Calibri"/>
                <a:ea typeface="DejaVu Sans"/>
              </a:rPr>
              <a:t>Training for Students at the Leipzig University of Applied Sciences 2022</a:t>
            </a:r>
            <a:endParaRPr lang="de-DE" sz="14400" b="0" strike="noStrike" spc="-1">
              <a:latin typeface="Arial"/>
            </a:endParaRPr>
          </a:p>
          <a:p>
            <a:pPr>
              <a:lnSpc>
                <a:spcPct val="100000"/>
              </a:lnSpc>
              <a:spcBef>
                <a:spcPts val="561"/>
              </a:spcBef>
              <a:tabLst>
                <a:tab pos="0" algn="l"/>
              </a:tabLst>
            </a:pPr>
            <a:endParaRPr lang="de-DE" sz="14400" b="0" strike="noStrike" spc="-1">
              <a:latin typeface="Arial"/>
            </a:endParaRPr>
          </a:p>
        </p:txBody>
      </p:sp>
      <p:pic>
        <p:nvPicPr>
          <p:cNvPr id="146" name="Picture 145"/>
          <p:cNvPicPr/>
          <p:nvPr/>
        </p:nvPicPr>
        <p:blipFill>
          <a:blip r:embed="rId2"/>
          <a:stretch/>
        </p:blipFill>
        <p:spPr>
          <a:xfrm>
            <a:off x="3824640" y="2346840"/>
            <a:ext cx="5319360" cy="398916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CustomShape 1"/>
          <p:cNvSpPr/>
          <p:nvPr/>
        </p:nvSpPr>
        <p:spPr>
          <a:xfrm>
            <a:off x="467640" y="-1332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2F2F2"/>
                </a:solidFill>
                <a:latin typeface="Calibri"/>
                <a:ea typeface="DejaVu Sans"/>
              </a:rPr>
              <a:t>Work Package 2</a:t>
            </a:r>
            <a:endParaRPr lang="de-DE" sz="4400" b="0" strike="noStrike" spc="-1">
              <a:latin typeface="Arial"/>
            </a:endParaRPr>
          </a:p>
        </p:txBody>
      </p:sp>
      <p:sp>
        <p:nvSpPr>
          <p:cNvPr id="148" name="CustomShape 2"/>
          <p:cNvSpPr/>
          <p:nvPr/>
        </p:nvSpPr>
        <p:spPr>
          <a:xfrm>
            <a:off x="-2746440" y="-52560"/>
            <a:ext cx="14462640" cy="571320"/>
          </a:xfrm>
          <a:prstGeom prst="rect">
            <a:avLst/>
          </a:prstGeom>
          <a:noFill/>
          <a:ln>
            <a:noFill/>
          </a:ln>
        </p:spPr>
        <p:style>
          <a:lnRef idx="0">
            <a:scrgbClr r="0" g="0" b="0"/>
          </a:lnRef>
          <a:fillRef idx="0">
            <a:scrgbClr r="0" g="0" b="0"/>
          </a:fillRef>
          <a:effectRef idx="0">
            <a:scrgbClr r="0" g="0" b="0"/>
          </a:effectRef>
          <a:fontRef idx="minor"/>
        </p:style>
      </p:sp>
      <p:sp>
        <p:nvSpPr>
          <p:cNvPr id="149" name="CustomShape 3"/>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160D56A9-BF04-4635-BAEF-292A4F5A31EF}" type="slidenum">
              <a:rPr lang="en-GB" sz="1200" b="0" strike="noStrike" spc="-1">
                <a:solidFill>
                  <a:srgbClr val="8B8B8B"/>
                </a:solidFill>
                <a:latin typeface="Calibri"/>
                <a:ea typeface="DejaVu Sans"/>
              </a:rPr>
              <a:t>16</a:t>
            </a:fld>
            <a:endParaRPr lang="de-DE" sz="1200" b="0" strike="noStrike" spc="-1">
              <a:latin typeface="Arial"/>
            </a:endParaRPr>
          </a:p>
        </p:txBody>
      </p:sp>
      <p:sp>
        <p:nvSpPr>
          <p:cNvPr id="150" name="CustomShape 4"/>
          <p:cNvSpPr/>
          <p:nvPr/>
        </p:nvSpPr>
        <p:spPr>
          <a:xfrm>
            <a:off x="457200" y="1600200"/>
            <a:ext cx="8227800" cy="4524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tabLst>
                <a:tab pos="0" algn="l"/>
              </a:tabLst>
            </a:pPr>
            <a:r>
              <a:rPr lang="en-GB" sz="3200" b="0" strike="noStrike" spc="-1">
                <a:solidFill>
                  <a:srgbClr val="000000"/>
                </a:solidFill>
                <a:latin typeface="Calibri"/>
                <a:ea typeface="DejaVu Sans"/>
              </a:rPr>
              <a:t> </a:t>
            </a:r>
            <a:endParaRPr lang="de-DE" sz="3200" b="0" strike="noStrike" spc="-1">
              <a:latin typeface="Arial"/>
            </a:endParaRPr>
          </a:p>
        </p:txBody>
      </p:sp>
      <p:graphicFrame>
        <p:nvGraphicFramePr>
          <p:cNvPr id="151" name="Table 5"/>
          <p:cNvGraphicFramePr/>
          <p:nvPr/>
        </p:nvGraphicFramePr>
        <p:xfrm>
          <a:off x="1190520" y="1622880"/>
          <a:ext cx="6761880" cy="4115160"/>
        </p:xfrm>
        <a:graphic>
          <a:graphicData uri="http://schemas.openxmlformats.org/drawingml/2006/table">
            <a:tbl>
              <a:tblPr/>
              <a:tblGrid>
                <a:gridCol w="1148400">
                  <a:extLst>
                    <a:ext uri="{9D8B030D-6E8A-4147-A177-3AD203B41FA5}">
                      <a16:colId xmlns:a16="http://schemas.microsoft.com/office/drawing/2014/main" val="20000"/>
                    </a:ext>
                  </a:extLst>
                </a:gridCol>
                <a:gridCol w="4065480">
                  <a:extLst>
                    <a:ext uri="{9D8B030D-6E8A-4147-A177-3AD203B41FA5}">
                      <a16:colId xmlns:a16="http://schemas.microsoft.com/office/drawing/2014/main" val="20001"/>
                    </a:ext>
                  </a:extLst>
                </a:gridCol>
                <a:gridCol w="1548360">
                  <a:extLst>
                    <a:ext uri="{9D8B030D-6E8A-4147-A177-3AD203B41FA5}">
                      <a16:colId xmlns:a16="http://schemas.microsoft.com/office/drawing/2014/main" val="20002"/>
                    </a:ext>
                  </a:extLst>
                </a:gridCol>
              </a:tblGrid>
              <a:tr h="524520">
                <a:tc gridSpan="3">
                  <a:txBody>
                    <a:bodyPr/>
                    <a:lstStyle/>
                    <a:p>
                      <a:pPr algn="just">
                        <a:lnSpc>
                          <a:spcPct val="100000"/>
                        </a:lnSpc>
                        <a:spcBef>
                          <a:spcPts val="300"/>
                        </a:spcBef>
                        <a:spcAft>
                          <a:spcPts val="300"/>
                        </a:spcAft>
                      </a:pPr>
                      <a:r>
                        <a:rPr lang="en-GB" sz="1200" b="0" strike="noStrike" spc="-1">
                          <a:solidFill>
                            <a:srgbClr val="000000"/>
                          </a:solidFill>
                          <a:latin typeface="Cambria"/>
                          <a:ea typeface="Cambria"/>
                        </a:rPr>
                        <a:t>Day 1: Monday 27-06-2022 </a:t>
                      </a:r>
                      <a:endParaRPr lang="de-DE" sz="1200" b="0" strike="noStrike" spc="-1">
                        <a:latin typeface="Arial"/>
                      </a:endParaRPr>
                    </a:p>
                    <a:p>
                      <a:pPr algn="just">
                        <a:lnSpc>
                          <a:spcPct val="100000"/>
                        </a:lnSpc>
                        <a:spcBef>
                          <a:spcPts val="300"/>
                        </a:spcBef>
                        <a:spcAft>
                          <a:spcPts val="300"/>
                        </a:spcAft>
                      </a:pPr>
                      <a:r>
                        <a:rPr lang="en-GB" sz="1200" b="0" strike="noStrike" spc="-1">
                          <a:solidFill>
                            <a:srgbClr val="000000"/>
                          </a:solidFill>
                          <a:latin typeface="Cambria"/>
                          <a:ea typeface="Calibri"/>
                        </a:rPr>
                        <a:t>Session (1): Chaired by </a:t>
                      </a:r>
                      <a:r>
                        <a:rPr lang="en-GB" sz="1200" b="0" strike="noStrike" spc="-1">
                          <a:solidFill>
                            <a:srgbClr val="000000"/>
                          </a:solidFill>
                          <a:latin typeface="Cambria"/>
                          <a:ea typeface="Cambria"/>
                        </a:rPr>
                        <a:t>Prof. Dr.-Ing. </a:t>
                      </a:r>
                      <a:r>
                        <a:rPr lang="en-GB" sz="1200" b="0" strike="noStrike" spc="-1">
                          <a:solidFill>
                            <a:srgbClr val="000000"/>
                          </a:solidFill>
                          <a:latin typeface="Cambria"/>
                          <a:ea typeface="Calibri"/>
                        </a:rPr>
                        <a:t> </a:t>
                      </a:r>
                      <a:r>
                        <a:rPr lang="en-GB" sz="1200" b="0" strike="noStrike" spc="-1">
                          <a:solidFill>
                            <a:srgbClr val="000000"/>
                          </a:solidFill>
                          <a:latin typeface="Cambria"/>
                          <a:ea typeface="Cambria"/>
                        </a:rPr>
                        <a:t>Yaarob Al Ghanem</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solidFill>
                      <a:srgbClr val="FAC090"/>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extLst>
                  <a:ext uri="{0D108BD9-81ED-4DB2-BD59-A6C34878D82A}">
                    <a16:rowId xmlns:a16="http://schemas.microsoft.com/office/drawing/2014/main" val="10000"/>
                  </a:ext>
                </a:extLst>
              </a:tr>
              <a:tr h="270000">
                <a:tc>
                  <a:txBody>
                    <a:bodyPr/>
                    <a:lstStyle/>
                    <a:p>
                      <a:pPr>
                        <a:lnSpc>
                          <a:spcPct val="100000"/>
                        </a:lnSpc>
                        <a:tabLst>
                          <a:tab pos="1101600" algn="l"/>
                        </a:tabLst>
                      </a:pPr>
                      <a:r>
                        <a:rPr lang="en-GB" sz="1200" b="0" strike="noStrike" spc="-1">
                          <a:solidFill>
                            <a:srgbClr val="000000"/>
                          </a:solidFill>
                          <a:latin typeface="Cambria"/>
                          <a:ea typeface="Cambria"/>
                        </a:rPr>
                        <a:t>10:00 – 10:30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Registration</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extLst>
                  <a:ext uri="{0D108BD9-81ED-4DB2-BD59-A6C34878D82A}">
                    <a16:rowId xmlns:a16="http://schemas.microsoft.com/office/drawing/2014/main" val="10001"/>
                  </a:ext>
                </a:extLst>
              </a:tr>
              <a:tr h="270000">
                <a:tc>
                  <a:txBody>
                    <a:bodyPr/>
                    <a:lstStyle/>
                    <a:p>
                      <a:pPr>
                        <a:lnSpc>
                          <a:spcPct val="100000"/>
                        </a:lnSpc>
                        <a:tabLst>
                          <a:tab pos="1101600" algn="l"/>
                        </a:tabLst>
                      </a:pPr>
                      <a:r>
                        <a:rPr lang="en-GB" sz="1200" b="0" strike="noStrike" spc="-1">
                          <a:solidFill>
                            <a:srgbClr val="000000"/>
                          </a:solidFill>
                          <a:latin typeface="Cambria"/>
                          <a:ea typeface="Cambria"/>
                        </a:rPr>
                        <a:t>10:30 – 10:45</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nSpc>
                          <a:spcPct val="100000"/>
                        </a:lnSpc>
                      </a:pPr>
                      <a:r>
                        <a:rPr lang="en-GB" sz="1200" b="0" strike="noStrike" spc="-1">
                          <a:solidFill>
                            <a:srgbClr val="000000"/>
                          </a:solidFill>
                          <a:latin typeface="Cambria"/>
                          <a:ea typeface="Cambria"/>
                        </a:rPr>
                        <a:t>Welcome speech and Training Introduction</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extLst>
                  <a:ext uri="{0D108BD9-81ED-4DB2-BD59-A6C34878D82A}">
                    <a16:rowId xmlns:a16="http://schemas.microsoft.com/office/drawing/2014/main" val="10002"/>
                  </a:ext>
                </a:extLst>
              </a:tr>
              <a:tr h="270000">
                <a:tc>
                  <a:txBody>
                    <a:bodyPr/>
                    <a:lstStyle/>
                    <a:p>
                      <a:pPr>
                        <a:lnSpc>
                          <a:spcPct val="100000"/>
                        </a:lnSpc>
                        <a:tabLst>
                          <a:tab pos="1101600" algn="l"/>
                        </a:tabLst>
                      </a:pPr>
                      <a:r>
                        <a:rPr lang="en-GB" sz="1200" b="0" strike="noStrike" spc="-1">
                          <a:solidFill>
                            <a:srgbClr val="000000"/>
                          </a:solidFill>
                          <a:latin typeface="Cambria"/>
                          <a:ea typeface="Cambria"/>
                        </a:rPr>
                        <a:t>10:45 – 11:00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nSpc>
                          <a:spcPct val="100000"/>
                        </a:lnSpc>
                      </a:pPr>
                      <a:r>
                        <a:rPr lang="en-GB" sz="1200" b="0" strike="noStrike" spc="-1">
                          <a:solidFill>
                            <a:srgbClr val="000000"/>
                          </a:solidFill>
                          <a:latin typeface="Cambria"/>
                          <a:ea typeface="Cambria"/>
                        </a:rPr>
                        <a:t>Hygiene – Concept HTWK</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extLst>
                  <a:ext uri="{0D108BD9-81ED-4DB2-BD59-A6C34878D82A}">
                    <a16:rowId xmlns:a16="http://schemas.microsoft.com/office/drawing/2014/main" val="10003"/>
                  </a:ext>
                </a:extLst>
              </a:tr>
              <a:tr h="626400">
                <a:tc>
                  <a:txBody>
                    <a:bodyPr/>
                    <a:lstStyle/>
                    <a:p>
                      <a:pPr>
                        <a:lnSpc>
                          <a:spcPct val="100000"/>
                        </a:lnSpc>
                        <a:tabLst>
                          <a:tab pos="1101600" algn="l"/>
                        </a:tabLst>
                      </a:pPr>
                      <a:r>
                        <a:rPr lang="en-GB" sz="1200" b="0" strike="noStrike" spc="-1">
                          <a:solidFill>
                            <a:srgbClr val="000000"/>
                          </a:solidFill>
                          <a:latin typeface="Cambria"/>
                          <a:ea typeface="Cambria"/>
                        </a:rPr>
                        <a:t>11:00 – 12:00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1" strike="noStrike" spc="-1">
                          <a:solidFill>
                            <a:srgbClr val="000000"/>
                          </a:solidFill>
                          <a:latin typeface="Cambria"/>
                          <a:ea typeface="Cambria"/>
                        </a:rPr>
                        <a:t>Presentation of Professor Dr.-Ing. Yaarob Al Ghanem “Management on the construction site (watertight concrete structures)”</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4"/>
                  </a:ext>
                </a:extLst>
              </a:tr>
              <a:tr h="270000">
                <a:tc>
                  <a:txBody>
                    <a:bodyPr/>
                    <a:lstStyle/>
                    <a:p>
                      <a:pPr>
                        <a:lnSpc>
                          <a:spcPct val="100000"/>
                        </a:lnSpc>
                        <a:tabLst>
                          <a:tab pos="1101600" algn="l"/>
                        </a:tabLst>
                      </a:pPr>
                      <a:r>
                        <a:rPr lang="en-GB" sz="1200" b="0" strike="noStrike" spc="-1">
                          <a:solidFill>
                            <a:srgbClr val="000000"/>
                          </a:solidFill>
                          <a:latin typeface="Cambria"/>
                          <a:ea typeface="Cambria"/>
                        </a:rPr>
                        <a:t>12:00 – 12:15</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Questions and answers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5"/>
                  </a:ext>
                </a:extLst>
              </a:tr>
              <a:tr h="270000">
                <a:tc>
                  <a:txBody>
                    <a:bodyPr/>
                    <a:lstStyle/>
                    <a:p>
                      <a:pPr>
                        <a:lnSpc>
                          <a:spcPct val="100000"/>
                        </a:lnSpc>
                        <a:tabLst>
                          <a:tab pos="1101600" algn="l"/>
                        </a:tabLst>
                      </a:pPr>
                      <a:r>
                        <a:rPr lang="en-GB" sz="1200" b="0" strike="noStrike" spc="-1">
                          <a:solidFill>
                            <a:srgbClr val="000000"/>
                          </a:solidFill>
                          <a:latin typeface="Cambria"/>
                          <a:ea typeface="Cambria"/>
                        </a:rPr>
                        <a:t>12:15 – 13:15</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Lunch</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6"/>
                  </a:ext>
                </a:extLst>
              </a:tr>
              <a:tr h="626400">
                <a:tc>
                  <a:txBody>
                    <a:bodyPr/>
                    <a:lstStyle/>
                    <a:p>
                      <a:pPr>
                        <a:lnSpc>
                          <a:spcPct val="100000"/>
                        </a:lnSpc>
                        <a:tabLst>
                          <a:tab pos="1101600" algn="l"/>
                        </a:tabLst>
                      </a:pPr>
                      <a:r>
                        <a:rPr lang="en-GB" sz="1200" b="0" strike="noStrike" spc="-1">
                          <a:solidFill>
                            <a:srgbClr val="000000"/>
                          </a:solidFill>
                          <a:latin typeface="Cambria"/>
                          <a:ea typeface="Cambria"/>
                        </a:rPr>
                        <a:t>13:15 – 14:15</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Presentation of Professor Dr. Prof. h.c. mult. Klaus Hänßgen “Presentation of the Leipzig university of applied sciences HTWK Leipzig”</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7"/>
                  </a:ext>
                </a:extLst>
              </a:tr>
              <a:tr h="270000">
                <a:tc>
                  <a:txBody>
                    <a:bodyPr/>
                    <a:lstStyle/>
                    <a:p>
                      <a:pPr>
                        <a:lnSpc>
                          <a:spcPct val="100000"/>
                        </a:lnSpc>
                        <a:tabLst>
                          <a:tab pos="1101600" algn="l"/>
                        </a:tabLst>
                      </a:pPr>
                      <a:r>
                        <a:rPr lang="en-GB" sz="1200" b="0" strike="noStrike" spc="-1">
                          <a:solidFill>
                            <a:srgbClr val="000000"/>
                          </a:solidFill>
                          <a:latin typeface="Cambria"/>
                          <a:ea typeface="Cambria"/>
                        </a:rPr>
                        <a:t>14:15 – 14:30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Questions and answers</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8"/>
                  </a:ext>
                </a:extLst>
              </a:tr>
              <a:tr h="448200">
                <a:tc>
                  <a:txBody>
                    <a:bodyPr/>
                    <a:lstStyle/>
                    <a:p>
                      <a:pPr>
                        <a:lnSpc>
                          <a:spcPct val="100000"/>
                        </a:lnSpc>
                        <a:tabLst>
                          <a:tab pos="1101600" algn="l"/>
                        </a:tabLst>
                      </a:pPr>
                      <a:r>
                        <a:rPr lang="en-GB" sz="1200" b="0" strike="noStrike" spc="-1">
                          <a:solidFill>
                            <a:srgbClr val="000000"/>
                          </a:solidFill>
                          <a:latin typeface="Cambria"/>
                          <a:ea typeface="Cambria"/>
                        </a:rPr>
                        <a:t>14:30 – 15:45</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tabLst>
                          <a:tab pos="1101600" algn="l"/>
                        </a:tabLst>
                      </a:pPr>
                      <a:r>
                        <a:rPr lang="en-GB" sz="1200" b="1" strike="noStrike" spc="-1">
                          <a:solidFill>
                            <a:srgbClr val="000000"/>
                          </a:solidFill>
                          <a:latin typeface="Cambria"/>
                          <a:ea typeface="Cambria"/>
                        </a:rPr>
                        <a:t>Presentation of Dr. Krikotov: Introduction to the Lean Management</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9"/>
                  </a:ext>
                </a:extLst>
              </a:tr>
              <a:tr h="270000">
                <a:tc>
                  <a:txBody>
                    <a:bodyPr/>
                    <a:lstStyle/>
                    <a:p>
                      <a:pPr>
                        <a:lnSpc>
                          <a:spcPct val="100000"/>
                        </a:lnSpc>
                        <a:tabLst>
                          <a:tab pos="1101600" algn="l"/>
                        </a:tabLst>
                      </a:pPr>
                      <a:r>
                        <a:rPr lang="en-GB" sz="1200" b="0" strike="noStrike" spc="-1">
                          <a:solidFill>
                            <a:srgbClr val="000000"/>
                          </a:solidFill>
                          <a:latin typeface="Cambria"/>
                          <a:ea typeface="Cambria"/>
                        </a:rPr>
                        <a:t>15:45 – 16:00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nSpc>
                          <a:spcPct val="100000"/>
                        </a:lnSpc>
                      </a:pPr>
                      <a:r>
                        <a:rPr lang="en-GB" sz="1200" b="0" strike="noStrike" spc="-1">
                          <a:solidFill>
                            <a:srgbClr val="000000"/>
                          </a:solidFill>
                          <a:latin typeface="Cambria"/>
                          <a:ea typeface="Cambria"/>
                        </a:rPr>
                        <a:t>Questions and answers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extLst>
                  <a:ext uri="{0D108BD9-81ED-4DB2-BD59-A6C34878D82A}">
                    <a16:rowId xmlns:a16="http://schemas.microsoft.com/office/drawing/2014/main" val="10010"/>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CustomShape 1"/>
          <p:cNvSpPr/>
          <p:nvPr/>
        </p:nvSpPr>
        <p:spPr>
          <a:xfrm>
            <a:off x="467640" y="-1332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2F2F2"/>
                </a:solidFill>
                <a:latin typeface="Calibri"/>
                <a:ea typeface="DejaVu Sans"/>
              </a:rPr>
              <a:t>Work Package 2</a:t>
            </a:r>
            <a:endParaRPr lang="de-DE" sz="4400" b="0" strike="noStrike" spc="-1">
              <a:latin typeface="Arial"/>
            </a:endParaRPr>
          </a:p>
        </p:txBody>
      </p:sp>
      <p:sp>
        <p:nvSpPr>
          <p:cNvPr id="153" name="CustomShape 2"/>
          <p:cNvSpPr/>
          <p:nvPr/>
        </p:nvSpPr>
        <p:spPr>
          <a:xfrm>
            <a:off x="-2746440" y="-52560"/>
            <a:ext cx="14462640" cy="571320"/>
          </a:xfrm>
          <a:prstGeom prst="rect">
            <a:avLst/>
          </a:prstGeom>
          <a:noFill/>
          <a:ln>
            <a:noFill/>
          </a:ln>
        </p:spPr>
        <p:style>
          <a:lnRef idx="0">
            <a:scrgbClr r="0" g="0" b="0"/>
          </a:lnRef>
          <a:fillRef idx="0">
            <a:scrgbClr r="0" g="0" b="0"/>
          </a:fillRef>
          <a:effectRef idx="0">
            <a:scrgbClr r="0" g="0" b="0"/>
          </a:effectRef>
          <a:fontRef idx="minor"/>
        </p:style>
      </p:sp>
      <p:sp>
        <p:nvSpPr>
          <p:cNvPr id="154" name="CustomShape 3"/>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CF72A893-2F66-4F5A-88BE-EFD2F80144E3}" type="slidenum">
              <a:rPr lang="en-GB" sz="1200" b="0" strike="noStrike" spc="-1">
                <a:solidFill>
                  <a:srgbClr val="8B8B8B"/>
                </a:solidFill>
                <a:latin typeface="Calibri"/>
                <a:ea typeface="DejaVu Sans"/>
              </a:rPr>
              <a:t>17</a:t>
            </a:fld>
            <a:endParaRPr lang="de-DE" sz="1200" b="0" strike="noStrike" spc="-1">
              <a:latin typeface="Arial"/>
            </a:endParaRPr>
          </a:p>
        </p:txBody>
      </p:sp>
      <p:sp>
        <p:nvSpPr>
          <p:cNvPr id="155" name="CustomShape 4"/>
          <p:cNvSpPr/>
          <p:nvPr/>
        </p:nvSpPr>
        <p:spPr>
          <a:xfrm>
            <a:off x="457200" y="1600200"/>
            <a:ext cx="8227800" cy="4524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tabLst>
                <a:tab pos="0" algn="l"/>
              </a:tabLst>
            </a:pPr>
            <a:r>
              <a:rPr lang="en-GB" sz="3200" b="0" strike="noStrike" spc="-1">
                <a:solidFill>
                  <a:srgbClr val="000000"/>
                </a:solidFill>
                <a:latin typeface="Calibri"/>
                <a:ea typeface="DejaVu Sans"/>
              </a:rPr>
              <a:t> </a:t>
            </a:r>
            <a:endParaRPr lang="de-DE" sz="3200" b="0" strike="noStrike" spc="-1">
              <a:latin typeface="Arial"/>
            </a:endParaRPr>
          </a:p>
        </p:txBody>
      </p:sp>
      <p:graphicFrame>
        <p:nvGraphicFramePr>
          <p:cNvPr id="156" name="Table 5"/>
          <p:cNvGraphicFramePr/>
          <p:nvPr/>
        </p:nvGraphicFramePr>
        <p:xfrm>
          <a:off x="683640" y="1772640"/>
          <a:ext cx="6762240" cy="2798640"/>
        </p:xfrm>
        <a:graphic>
          <a:graphicData uri="http://schemas.openxmlformats.org/drawingml/2006/table">
            <a:tbl>
              <a:tblPr/>
              <a:tblGrid>
                <a:gridCol w="1262160">
                  <a:extLst>
                    <a:ext uri="{9D8B030D-6E8A-4147-A177-3AD203B41FA5}">
                      <a16:colId xmlns:a16="http://schemas.microsoft.com/office/drawing/2014/main" val="20000"/>
                    </a:ext>
                  </a:extLst>
                </a:gridCol>
                <a:gridCol w="3952080">
                  <a:extLst>
                    <a:ext uri="{9D8B030D-6E8A-4147-A177-3AD203B41FA5}">
                      <a16:colId xmlns:a16="http://schemas.microsoft.com/office/drawing/2014/main" val="20001"/>
                    </a:ext>
                  </a:extLst>
                </a:gridCol>
                <a:gridCol w="1548360">
                  <a:extLst>
                    <a:ext uri="{9D8B030D-6E8A-4147-A177-3AD203B41FA5}">
                      <a16:colId xmlns:a16="http://schemas.microsoft.com/office/drawing/2014/main" val="20002"/>
                    </a:ext>
                  </a:extLst>
                </a:gridCol>
              </a:tblGrid>
              <a:tr h="524520">
                <a:tc gridSpan="3">
                  <a:txBody>
                    <a:bodyPr/>
                    <a:lstStyle/>
                    <a:p>
                      <a:pPr algn="just">
                        <a:lnSpc>
                          <a:spcPct val="100000"/>
                        </a:lnSpc>
                        <a:spcBef>
                          <a:spcPts val="300"/>
                        </a:spcBef>
                        <a:spcAft>
                          <a:spcPts val="300"/>
                        </a:spcAft>
                      </a:pPr>
                      <a:r>
                        <a:rPr lang="en-GB" sz="1200" b="0" strike="noStrike" spc="-1">
                          <a:solidFill>
                            <a:srgbClr val="000000"/>
                          </a:solidFill>
                          <a:latin typeface="Cambria"/>
                          <a:ea typeface="Cambria"/>
                        </a:rPr>
                        <a:t>Day 2: Tuesday 28-06-2022 </a:t>
                      </a:r>
                      <a:endParaRPr lang="de-DE" sz="1200" b="0" strike="noStrike" spc="-1">
                        <a:latin typeface="Arial"/>
                      </a:endParaRPr>
                    </a:p>
                    <a:p>
                      <a:pPr algn="just">
                        <a:lnSpc>
                          <a:spcPct val="100000"/>
                        </a:lnSpc>
                        <a:spcBef>
                          <a:spcPts val="300"/>
                        </a:spcBef>
                        <a:spcAft>
                          <a:spcPts val="300"/>
                        </a:spcAft>
                      </a:pPr>
                      <a:r>
                        <a:rPr lang="en-GB" sz="1200" b="0" strike="noStrike" spc="-1">
                          <a:solidFill>
                            <a:srgbClr val="000000"/>
                          </a:solidFill>
                          <a:latin typeface="Cambria"/>
                          <a:ea typeface="Cambria"/>
                        </a:rPr>
                        <a:t>Session (2): Chaired by Prof. Dr.-Ing. </a:t>
                      </a:r>
                      <a:r>
                        <a:rPr lang="en-GB" sz="1200" b="0" strike="noStrike" spc="-1">
                          <a:solidFill>
                            <a:srgbClr val="000000"/>
                          </a:solidFill>
                          <a:latin typeface="Cambria"/>
                          <a:ea typeface="Calibri"/>
                        </a:rPr>
                        <a:t> </a:t>
                      </a:r>
                      <a:r>
                        <a:rPr lang="en-GB" sz="1200" b="0" strike="noStrike" spc="-1">
                          <a:solidFill>
                            <a:srgbClr val="000000"/>
                          </a:solidFill>
                          <a:latin typeface="Cambria"/>
                          <a:ea typeface="Cambria"/>
                        </a:rPr>
                        <a:t>Yaarob Al Ghanem</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solidFill>
                      <a:srgbClr val="92D050"/>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extLst>
                  <a:ext uri="{0D108BD9-81ED-4DB2-BD59-A6C34878D82A}">
                    <a16:rowId xmlns:a16="http://schemas.microsoft.com/office/drawing/2014/main" val="10000"/>
                  </a:ext>
                </a:extLst>
              </a:tr>
              <a:tr h="448200">
                <a:tc>
                  <a:txBody>
                    <a:bodyPr/>
                    <a:lstStyle/>
                    <a:p>
                      <a:pPr>
                        <a:lnSpc>
                          <a:spcPct val="100000"/>
                        </a:lnSpc>
                        <a:tabLst>
                          <a:tab pos="1101600" algn="l"/>
                        </a:tabLst>
                      </a:pPr>
                      <a:r>
                        <a:rPr lang="en-GB" sz="1200" b="0" strike="noStrike" spc="-1">
                          <a:solidFill>
                            <a:srgbClr val="000000"/>
                          </a:solidFill>
                          <a:latin typeface="Cambria"/>
                          <a:ea typeface="Cambria"/>
                        </a:rPr>
                        <a:t>10:00 – 11:30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tc>
                  <a:txBody>
                    <a:bodyPr/>
                    <a:lstStyle/>
                    <a:p>
                      <a:pPr>
                        <a:lnSpc>
                          <a:spcPct val="100000"/>
                        </a:lnSpc>
                      </a:pPr>
                      <a:r>
                        <a:rPr lang="en-GB" sz="1200" b="1" strike="noStrike" spc="-1">
                          <a:solidFill>
                            <a:srgbClr val="000000"/>
                          </a:solidFill>
                          <a:latin typeface="Cambria"/>
                          <a:ea typeface="Cambria"/>
                        </a:rPr>
                        <a:t>Presentation of Dr. Krikotov: Personal and Communication skills </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extLst>
                  <a:ext uri="{0D108BD9-81ED-4DB2-BD59-A6C34878D82A}">
                    <a16:rowId xmlns:a16="http://schemas.microsoft.com/office/drawing/2014/main" val="10001"/>
                  </a:ext>
                </a:extLst>
              </a:tr>
              <a:tr h="270000">
                <a:tc>
                  <a:txBody>
                    <a:bodyPr/>
                    <a:lstStyle/>
                    <a:p>
                      <a:pPr>
                        <a:lnSpc>
                          <a:spcPct val="100000"/>
                        </a:lnSpc>
                        <a:tabLst>
                          <a:tab pos="1101600" algn="l"/>
                        </a:tabLst>
                      </a:pPr>
                      <a:r>
                        <a:rPr lang="en-GB" sz="1200" b="0" strike="noStrike" spc="-1">
                          <a:solidFill>
                            <a:srgbClr val="000000"/>
                          </a:solidFill>
                          <a:latin typeface="Cambria"/>
                          <a:ea typeface="Cambria"/>
                        </a:rPr>
                        <a:t>11:30 – 12:00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Questions and answers</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2"/>
                  </a:ext>
                </a:extLst>
              </a:tr>
              <a:tr h="329040">
                <a:tc>
                  <a:txBody>
                    <a:bodyPr/>
                    <a:lstStyle/>
                    <a:p>
                      <a:pPr>
                        <a:lnSpc>
                          <a:spcPct val="100000"/>
                        </a:lnSpc>
                        <a:tabLst>
                          <a:tab pos="1101600" algn="l"/>
                        </a:tabLst>
                      </a:pPr>
                      <a:r>
                        <a:rPr lang="en-GB" sz="1200" b="0" strike="noStrike" spc="-1">
                          <a:solidFill>
                            <a:srgbClr val="000000"/>
                          </a:solidFill>
                          <a:latin typeface="Cambria"/>
                          <a:ea typeface="Cambria"/>
                        </a:rPr>
                        <a:t>12:00 – 13:00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Lunch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3"/>
                  </a:ext>
                </a:extLst>
              </a:tr>
              <a:tr h="448200">
                <a:tc>
                  <a:txBody>
                    <a:bodyPr/>
                    <a:lstStyle/>
                    <a:p>
                      <a:pPr>
                        <a:lnSpc>
                          <a:spcPct val="100000"/>
                        </a:lnSpc>
                        <a:tabLst>
                          <a:tab pos="1101600" algn="l"/>
                        </a:tabLst>
                      </a:pPr>
                      <a:r>
                        <a:rPr lang="en-GB" sz="1200" b="0" strike="noStrike" spc="-1">
                          <a:solidFill>
                            <a:srgbClr val="000000"/>
                          </a:solidFill>
                          <a:latin typeface="Cambria"/>
                          <a:ea typeface="Cambria"/>
                        </a:rPr>
                        <a:t>13:00 – 14:30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1" strike="noStrike" spc="-1">
                          <a:solidFill>
                            <a:srgbClr val="000000"/>
                          </a:solidFill>
                          <a:latin typeface="Cambria"/>
                          <a:ea typeface="Cambria"/>
                        </a:rPr>
                        <a:t>Presentation of Dr. Krikotov: Job preparation and Career development</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4"/>
                  </a:ext>
                </a:extLst>
              </a:tr>
              <a:tr h="390600">
                <a:tc>
                  <a:txBody>
                    <a:bodyPr/>
                    <a:lstStyle/>
                    <a:p>
                      <a:pPr>
                        <a:lnSpc>
                          <a:spcPct val="100000"/>
                        </a:lnSpc>
                        <a:tabLst>
                          <a:tab pos="1101600" algn="l"/>
                        </a:tabLst>
                      </a:pPr>
                      <a:r>
                        <a:rPr lang="en-GB" sz="1200" b="0" strike="noStrike" spc="-1">
                          <a:solidFill>
                            <a:srgbClr val="000000"/>
                          </a:solidFill>
                          <a:latin typeface="Cambria"/>
                          <a:ea typeface="Cambria"/>
                        </a:rPr>
                        <a:t>14:30 – 15:00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nSpc>
                          <a:spcPct val="100000"/>
                        </a:lnSpc>
                        <a:tabLst>
                          <a:tab pos="732960" algn="r"/>
                        </a:tabLst>
                      </a:pPr>
                      <a:r>
                        <a:rPr lang="en-GB" sz="1200" b="0" strike="noStrike" spc="-1">
                          <a:solidFill>
                            <a:srgbClr val="000000"/>
                          </a:solidFill>
                          <a:latin typeface="Cambria"/>
                          <a:ea typeface="Cambria"/>
                        </a:rPr>
                        <a:t>Questions and answers</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nSpc>
                          <a:spcPct val="100000"/>
                        </a:lnSpc>
                        <a:tabLst>
                          <a:tab pos="732960" algn="r"/>
                        </a:tabLst>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extLst>
                  <a:ext uri="{0D108BD9-81ED-4DB2-BD59-A6C34878D82A}">
                    <a16:rowId xmlns:a16="http://schemas.microsoft.com/office/drawing/2014/main" val="10005"/>
                  </a:ext>
                </a:extLst>
              </a:tr>
              <a:tr h="388080">
                <a:tc>
                  <a:txBody>
                    <a:bodyPr/>
                    <a:lstStyle/>
                    <a:p>
                      <a:pPr>
                        <a:lnSpc>
                          <a:spcPct val="100000"/>
                        </a:lnSpc>
                        <a:tabLst>
                          <a:tab pos="1101600" algn="l"/>
                        </a:tabLst>
                      </a:pPr>
                      <a:r>
                        <a:rPr lang="en-GB" sz="1200" b="0" strike="noStrike" spc="-1">
                          <a:solidFill>
                            <a:srgbClr val="000000"/>
                          </a:solidFill>
                          <a:latin typeface="Cambria"/>
                          <a:ea typeface="Cambria"/>
                        </a:rPr>
                        <a:t>15:00 – 15:15</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7F7F7F"/>
                      </a:solidFill>
                    </a:lnB>
                    <a:solidFill>
                      <a:srgbClr val="FDE9D9"/>
                    </a:solidFill>
                  </a:tcPr>
                </a:tc>
                <a:tc>
                  <a:txBody>
                    <a:bodyPr/>
                    <a:lstStyle/>
                    <a:p>
                      <a:pPr>
                        <a:lnSpc>
                          <a:spcPct val="100000"/>
                        </a:lnSpc>
                        <a:tabLst>
                          <a:tab pos="732960" algn="r"/>
                        </a:tabLst>
                      </a:pPr>
                      <a:r>
                        <a:rPr lang="de-DE" sz="1200" b="1" strike="noStrike" spc="-1">
                          <a:solidFill>
                            <a:srgbClr val="000000"/>
                          </a:solidFill>
                          <a:latin typeface="Cambria"/>
                          <a:ea typeface="Cambria"/>
                        </a:rPr>
                        <a:t>Hygiene – Concept Leipzig Job Center (Arbeitsamt)</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7F7F7F"/>
                      </a:solidFill>
                    </a:lnB>
                    <a:solidFill>
                      <a:srgbClr val="FDE9D9"/>
                    </a:solidFill>
                  </a:tcPr>
                </a:tc>
                <a:tc>
                  <a:txBody>
                    <a:bodyPr/>
                    <a:lstStyle/>
                    <a:p>
                      <a:pPr>
                        <a:lnSpc>
                          <a:spcPct val="100000"/>
                        </a:lnSpc>
                        <a:tabLst>
                          <a:tab pos="732960" algn="r"/>
                        </a:tabLst>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7F7F7F"/>
                      </a:solidFill>
                    </a:lnB>
                    <a:solidFill>
                      <a:srgbClr val="FDE9D9"/>
                    </a:solidFill>
                  </a:tcPr>
                </a:tc>
                <a:extLst>
                  <a:ext uri="{0D108BD9-81ED-4DB2-BD59-A6C34878D82A}">
                    <a16:rowId xmlns:a16="http://schemas.microsoft.com/office/drawing/2014/main" val="10006"/>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CustomShape 1"/>
          <p:cNvSpPr/>
          <p:nvPr/>
        </p:nvSpPr>
        <p:spPr>
          <a:xfrm>
            <a:off x="467640" y="-1332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2F2F2"/>
                </a:solidFill>
                <a:latin typeface="Calibri"/>
                <a:ea typeface="DejaVu Sans"/>
              </a:rPr>
              <a:t>Work Package 2</a:t>
            </a:r>
            <a:endParaRPr lang="de-DE" sz="4400" b="0" strike="noStrike" spc="-1">
              <a:latin typeface="Arial"/>
            </a:endParaRPr>
          </a:p>
        </p:txBody>
      </p:sp>
      <p:sp>
        <p:nvSpPr>
          <p:cNvPr id="158" name="CustomShape 2"/>
          <p:cNvSpPr/>
          <p:nvPr/>
        </p:nvSpPr>
        <p:spPr>
          <a:xfrm>
            <a:off x="-2746440" y="-52560"/>
            <a:ext cx="14462640" cy="571320"/>
          </a:xfrm>
          <a:prstGeom prst="rect">
            <a:avLst/>
          </a:prstGeom>
          <a:noFill/>
          <a:ln>
            <a:noFill/>
          </a:ln>
        </p:spPr>
        <p:style>
          <a:lnRef idx="0">
            <a:scrgbClr r="0" g="0" b="0"/>
          </a:lnRef>
          <a:fillRef idx="0">
            <a:scrgbClr r="0" g="0" b="0"/>
          </a:fillRef>
          <a:effectRef idx="0">
            <a:scrgbClr r="0" g="0" b="0"/>
          </a:effectRef>
          <a:fontRef idx="minor"/>
        </p:style>
      </p:sp>
      <p:sp>
        <p:nvSpPr>
          <p:cNvPr id="159" name="CustomShape 3"/>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1E7FBEA1-49C8-432F-AE06-5A7A933C1260}" type="slidenum">
              <a:rPr lang="en-GB" sz="1200" b="0" strike="noStrike" spc="-1">
                <a:solidFill>
                  <a:srgbClr val="8B8B8B"/>
                </a:solidFill>
                <a:latin typeface="Calibri"/>
                <a:ea typeface="DejaVu Sans"/>
              </a:rPr>
              <a:t>18</a:t>
            </a:fld>
            <a:endParaRPr lang="de-DE" sz="1200" b="0" strike="noStrike" spc="-1">
              <a:latin typeface="Arial"/>
            </a:endParaRPr>
          </a:p>
        </p:txBody>
      </p:sp>
      <p:sp>
        <p:nvSpPr>
          <p:cNvPr id="160" name="CustomShape 4"/>
          <p:cNvSpPr/>
          <p:nvPr/>
        </p:nvSpPr>
        <p:spPr>
          <a:xfrm>
            <a:off x="457200" y="1600200"/>
            <a:ext cx="8227800" cy="4524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tabLst>
                <a:tab pos="0" algn="l"/>
              </a:tabLst>
            </a:pPr>
            <a:r>
              <a:rPr lang="en-GB" sz="3200" b="0" strike="noStrike" spc="-1">
                <a:solidFill>
                  <a:srgbClr val="000000"/>
                </a:solidFill>
                <a:latin typeface="Calibri"/>
                <a:ea typeface="DejaVu Sans"/>
              </a:rPr>
              <a:t> </a:t>
            </a:r>
            <a:endParaRPr lang="de-DE" sz="3200" b="0" strike="noStrike" spc="-1">
              <a:latin typeface="Arial"/>
            </a:endParaRPr>
          </a:p>
        </p:txBody>
      </p:sp>
      <p:graphicFrame>
        <p:nvGraphicFramePr>
          <p:cNvPr id="161" name="Table 5"/>
          <p:cNvGraphicFramePr/>
          <p:nvPr/>
        </p:nvGraphicFramePr>
        <p:xfrm>
          <a:off x="683640" y="1600200"/>
          <a:ext cx="6761880" cy="3684600"/>
        </p:xfrm>
        <a:graphic>
          <a:graphicData uri="http://schemas.openxmlformats.org/drawingml/2006/table">
            <a:tbl>
              <a:tblPr/>
              <a:tblGrid>
                <a:gridCol w="1148400">
                  <a:extLst>
                    <a:ext uri="{9D8B030D-6E8A-4147-A177-3AD203B41FA5}">
                      <a16:colId xmlns:a16="http://schemas.microsoft.com/office/drawing/2014/main" val="20000"/>
                    </a:ext>
                  </a:extLst>
                </a:gridCol>
                <a:gridCol w="4065480">
                  <a:extLst>
                    <a:ext uri="{9D8B030D-6E8A-4147-A177-3AD203B41FA5}">
                      <a16:colId xmlns:a16="http://schemas.microsoft.com/office/drawing/2014/main" val="20001"/>
                    </a:ext>
                  </a:extLst>
                </a:gridCol>
                <a:gridCol w="1548360">
                  <a:extLst>
                    <a:ext uri="{9D8B030D-6E8A-4147-A177-3AD203B41FA5}">
                      <a16:colId xmlns:a16="http://schemas.microsoft.com/office/drawing/2014/main" val="20002"/>
                    </a:ext>
                  </a:extLst>
                </a:gridCol>
              </a:tblGrid>
              <a:tr h="524520">
                <a:tc gridSpan="3">
                  <a:txBody>
                    <a:bodyPr/>
                    <a:lstStyle/>
                    <a:p>
                      <a:pPr algn="just">
                        <a:lnSpc>
                          <a:spcPct val="100000"/>
                        </a:lnSpc>
                        <a:spcBef>
                          <a:spcPts val="300"/>
                        </a:spcBef>
                        <a:spcAft>
                          <a:spcPts val="300"/>
                        </a:spcAft>
                      </a:pPr>
                      <a:r>
                        <a:rPr lang="en-GB" sz="1200" b="0" strike="noStrike" spc="-1">
                          <a:solidFill>
                            <a:srgbClr val="000000"/>
                          </a:solidFill>
                          <a:latin typeface="Cambria"/>
                          <a:ea typeface="Cambria"/>
                        </a:rPr>
                        <a:t>Day 3: Wednesday 29-06-2022 </a:t>
                      </a:r>
                      <a:endParaRPr lang="de-DE" sz="1200" b="0" strike="noStrike" spc="-1">
                        <a:latin typeface="Arial"/>
                      </a:endParaRPr>
                    </a:p>
                    <a:p>
                      <a:pPr algn="just">
                        <a:lnSpc>
                          <a:spcPct val="100000"/>
                        </a:lnSpc>
                        <a:spcBef>
                          <a:spcPts val="300"/>
                        </a:spcBef>
                        <a:spcAft>
                          <a:spcPts val="300"/>
                        </a:spcAft>
                      </a:pPr>
                      <a:r>
                        <a:rPr lang="en-GB" sz="1200" b="0" strike="noStrike" spc="-1">
                          <a:solidFill>
                            <a:srgbClr val="000000"/>
                          </a:solidFill>
                          <a:latin typeface="Cambria"/>
                          <a:ea typeface="Calibri"/>
                        </a:rPr>
                        <a:t>Session (3): Chaired by </a:t>
                      </a:r>
                      <a:r>
                        <a:rPr lang="en-GB" sz="1200" b="0" strike="noStrike" spc="-1">
                          <a:solidFill>
                            <a:srgbClr val="000000"/>
                          </a:solidFill>
                          <a:latin typeface="Cambria"/>
                          <a:ea typeface="Cambria"/>
                        </a:rPr>
                        <a:t>Prof. Dr.-Ing. </a:t>
                      </a:r>
                      <a:r>
                        <a:rPr lang="en-GB" sz="1200" b="0" strike="noStrike" spc="-1">
                          <a:solidFill>
                            <a:srgbClr val="000000"/>
                          </a:solidFill>
                          <a:latin typeface="Cambria"/>
                          <a:ea typeface="Calibri"/>
                        </a:rPr>
                        <a:t> </a:t>
                      </a:r>
                      <a:r>
                        <a:rPr lang="en-GB" sz="1200" b="0" strike="noStrike" spc="-1">
                          <a:solidFill>
                            <a:srgbClr val="000000"/>
                          </a:solidFill>
                          <a:latin typeface="Cambria"/>
                          <a:ea typeface="Cambria"/>
                        </a:rPr>
                        <a:t>Yaarob Al Ghanem</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solidFill>
                      <a:srgbClr val="FAC090"/>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extLst>
                  <a:ext uri="{0D108BD9-81ED-4DB2-BD59-A6C34878D82A}">
                    <a16:rowId xmlns:a16="http://schemas.microsoft.com/office/drawing/2014/main" val="10000"/>
                  </a:ext>
                </a:extLst>
              </a:tr>
              <a:tr h="474840">
                <a:tc>
                  <a:txBody>
                    <a:bodyPr/>
                    <a:lstStyle/>
                    <a:p>
                      <a:pPr>
                        <a:lnSpc>
                          <a:spcPct val="100000"/>
                        </a:lnSpc>
                        <a:tabLst>
                          <a:tab pos="1101600" algn="l"/>
                        </a:tabLst>
                      </a:pPr>
                      <a:r>
                        <a:rPr lang="en-GB" sz="1200" b="0" strike="noStrike" spc="-1">
                          <a:solidFill>
                            <a:srgbClr val="000000"/>
                          </a:solidFill>
                          <a:latin typeface="Cambria"/>
                          <a:ea typeface="Cambria"/>
                        </a:rPr>
                        <a:t>10:00 – 11:30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a:lnSpc>
                          <a:spcPct val="100000"/>
                        </a:lnSpc>
                      </a:pPr>
                      <a:r>
                        <a:rPr lang="en-GB" sz="1200" b="0" strike="noStrike" spc="-1">
                          <a:solidFill>
                            <a:srgbClr val="000000"/>
                          </a:solidFill>
                          <a:latin typeface="Cambria"/>
                          <a:ea typeface="Calibri"/>
                        </a:rPr>
                        <a:t>Presentation of Mrs. Ivanova: students’ start-up</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marL="457200">
                        <a:lnSpc>
                          <a:spcPct val="115000"/>
                        </a:lnSpc>
                      </a:pPr>
                      <a:r>
                        <a:rPr lang="en-GB" sz="1200" b="0" strike="noStrike" spc="-1">
                          <a:solidFill>
                            <a:srgbClr val="000000"/>
                          </a:solidFill>
                          <a:latin typeface="Cambria"/>
                          <a:ea typeface="Calibri"/>
                        </a:rPr>
                        <a:t>Room T_A1.27</a:t>
                      </a:r>
                      <a:endParaRPr lang="de-DE" sz="1200" b="0" strike="noStrike" spc="-1">
                        <a:latin typeface="Arial"/>
                      </a:endParaRPr>
                    </a:p>
                    <a:p>
                      <a:pPr marL="457200">
                        <a:lnSpc>
                          <a:spcPct val="100000"/>
                        </a:lnSpc>
                      </a:pPr>
                      <a:r>
                        <a:rPr lang="en-GB"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extLst>
                  <a:ext uri="{0D108BD9-81ED-4DB2-BD59-A6C34878D82A}">
                    <a16:rowId xmlns:a16="http://schemas.microsoft.com/office/drawing/2014/main" val="10001"/>
                  </a:ext>
                </a:extLst>
              </a:tr>
              <a:tr h="296640">
                <a:tc>
                  <a:txBody>
                    <a:bodyPr/>
                    <a:lstStyle/>
                    <a:p>
                      <a:pPr>
                        <a:lnSpc>
                          <a:spcPct val="100000"/>
                        </a:lnSpc>
                        <a:tabLst>
                          <a:tab pos="1101600" algn="l"/>
                        </a:tabLst>
                      </a:pPr>
                      <a:r>
                        <a:rPr lang="en-GB" sz="1200" b="0" strike="noStrike" spc="-1">
                          <a:solidFill>
                            <a:srgbClr val="000000"/>
                          </a:solidFill>
                          <a:latin typeface="Cambria"/>
                          <a:ea typeface="Cambria"/>
                        </a:rPr>
                        <a:t>11:30 – 11:45</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a:lnSpc>
                          <a:spcPct val="100000"/>
                        </a:lnSpc>
                      </a:pPr>
                      <a:r>
                        <a:rPr lang="en-GB" sz="1200" b="0" strike="noStrike" spc="-1">
                          <a:solidFill>
                            <a:srgbClr val="000000"/>
                          </a:solidFill>
                          <a:latin typeface="Cambria"/>
                          <a:ea typeface="Cambria"/>
                        </a:rPr>
                        <a:t>Questions and answers</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marL="457200">
                        <a:lnSpc>
                          <a:spcPct val="115000"/>
                        </a:lnSpc>
                      </a:pPr>
                      <a:r>
                        <a:rPr lang="en-GB" sz="1200" b="0" strike="noStrike" spc="-1">
                          <a:solidFill>
                            <a:srgbClr val="000000"/>
                          </a:solidFill>
                          <a:latin typeface="Cambria"/>
                          <a:ea typeface="Calibri"/>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extLst>
                  <a:ext uri="{0D108BD9-81ED-4DB2-BD59-A6C34878D82A}">
                    <a16:rowId xmlns:a16="http://schemas.microsoft.com/office/drawing/2014/main" val="10002"/>
                  </a:ext>
                </a:extLst>
              </a:tr>
              <a:tr h="270000">
                <a:tc>
                  <a:txBody>
                    <a:bodyPr/>
                    <a:lstStyle/>
                    <a:p>
                      <a:pPr>
                        <a:lnSpc>
                          <a:spcPct val="100000"/>
                        </a:lnSpc>
                        <a:tabLst>
                          <a:tab pos="1101600" algn="l"/>
                        </a:tabLst>
                      </a:pPr>
                      <a:r>
                        <a:rPr lang="en-GB" sz="1200" b="0" strike="noStrike" spc="-1">
                          <a:solidFill>
                            <a:srgbClr val="000000"/>
                          </a:solidFill>
                          <a:latin typeface="Cambria"/>
                          <a:ea typeface="Cambria"/>
                        </a:rPr>
                        <a:t>11:45 – 12:00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a:lnSpc>
                          <a:spcPct val="100000"/>
                        </a:lnSpc>
                      </a:pPr>
                      <a:r>
                        <a:rPr lang="de-DE" sz="1200" b="0" strike="noStrike" spc="-1">
                          <a:solidFill>
                            <a:srgbClr val="000000"/>
                          </a:solidFill>
                          <a:latin typeface="Cambria"/>
                          <a:ea typeface="Cambria"/>
                        </a:rPr>
                        <a:t>Hygiene – Concept </a:t>
                      </a:r>
                      <a:r>
                        <a:rPr lang="en-GB" sz="1200" b="0" strike="noStrike" spc="-1">
                          <a:solidFill>
                            <a:srgbClr val="000000"/>
                          </a:solidFill>
                          <a:latin typeface="Cambria"/>
                          <a:ea typeface="Cambria"/>
                        </a:rPr>
                        <a:t>company LeFx</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marL="457200">
                        <a:lnSpc>
                          <a:spcPct val="115000"/>
                        </a:lnSpc>
                      </a:pPr>
                      <a:r>
                        <a:rPr lang="en-GB" sz="1200" b="0" strike="noStrike" spc="-1">
                          <a:solidFill>
                            <a:srgbClr val="000000"/>
                          </a:solidFill>
                          <a:latin typeface="Calibri"/>
                          <a:ea typeface="Calibri"/>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extLst>
                  <a:ext uri="{0D108BD9-81ED-4DB2-BD59-A6C34878D82A}">
                    <a16:rowId xmlns:a16="http://schemas.microsoft.com/office/drawing/2014/main" val="10003"/>
                  </a:ext>
                </a:extLst>
              </a:tr>
              <a:tr h="296640">
                <a:tc>
                  <a:txBody>
                    <a:bodyPr/>
                    <a:lstStyle/>
                    <a:p>
                      <a:pPr>
                        <a:lnSpc>
                          <a:spcPct val="100000"/>
                        </a:lnSpc>
                        <a:tabLst>
                          <a:tab pos="1101600" algn="l"/>
                        </a:tabLst>
                      </a:pPr>
                      <a:r>
                        <a:rPr lang="en-GB" sz="1200" b="0" strike="noStrike" spc="-1">
                          <a:solidFill>
                            <a:srgbClr val="000000"/>
                          </a:solidFill>
                          <a:latin typeface="Cambria"/>
                          <a:ea typeface="Cambria"/>
                        </a:rPr>
                        <a:t>12:00 – 13:00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a:lnSpc>
                          <a:spcPct val="100000"/>
                        </a:lnSpc>
                      </a:pPr>
                      <a:r>
                        <a:rPr lang="en-GB" sz="1200" b="0" strike="noStrike" spc="-1">
                          <a:solidFill>
                            <a:srgbClr val="000000"/>
                          </a:solidFill>
                          <a:latin typeface="Cambria"/>
                          <a:ea typeface="Cambria"/>
                        </a:rPr>
                        <a:t>Lunch</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marL="457200">
                        <a:lnSpc>
                          <a:spcPct val="115000"/>
                        </a:lnSpc>
                      </a:pPr>
                      <a:r>
                        <a:rPr lang="en-GB" sz="1200" b="0" strike="noStrike" spc="-1">
                          <a:solidFill>
                            <a:srgbClr val="000000"/>
                          </a:solidFill>
                          <a:latin typeface="Cambria"/>
                          <a:ea typeface="Calibri"/>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extLst>
                  <a:ext uri="{0D108BD9-81ED-4DB2-BD59-A6C34878D82A}">
                    <a16:rowId xmlns:a16="http://schemas.microsoft.com/office/drawing/2014/main" val="10004"/>
                  </a:ext>
                </a:extLst>
              </a:tr>
              <a:tr h="911160">
                <a:tc>
                  <a:txBody>
                    <a:bodyPr/>
                    <a:lstStyle/>
                    <a:p>
                      <a:pPr>
                        <a:lnSpc>
                          <a:spcPct val="100000"/>
                        </a:lnSpc>
                        <a:tabLst>
                          <a:tab pos="1101600" algn="l"/>
                        </a:tabLst>
                      </a:pPr>
                      <a:r>
                        <a:rPr lang="en-GB" sz="1200" b="0" strike="noStrike" spc="-1">
                          <a:solidFill>
                            <a:srgbClr val="000000"/>
                          </a:solidFill>
                          <a:latin typeface="Cambria"/>
                          <a:ea typeface="Cambria"/>
                        </a:rPr>
                        <a:t>13:00 – 15:30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solidFill>
                      <a:srgbClr val="FDE9D9"/>
                    </a:solidFill>
                  </a:tcPr>
                </a:tc>
                <a:tc>
                  <a:txBody>
                    <a:bodyPr/>
                    <a:lstStyle/>
                    <a:p>
                      <a:pPr marL="457200">
                        <a:lnSpc>
                          <a:spcPct val="115000"/>
                        </a:lnSpc>
                      </a:pPr>
                      <a:r>
                        <a:rPr lang="en-GB" sz="1200" b="0" strike="noStrike" spc="-1">
                          <a:solidFill>
                            <a:srgbClr val="000000"/>
                          </a:solidFill>
                          <a:latin typeface="Cambria"/>
                          <a:ea typeface="Cambria"/>
                        </a:rPr>
                        <a:t>Visit to the Leipzig Job Center (Arbeitsamt)</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solidFill>
                      <a:srgbClr val="FDE9D9"/>
                    </a:solidFill>
                  </a:tcPr>
                </a:tc>
                <a:tc>
                  <a:txBody>
                    <a:bodyPr/>
                    <a:lstStyle/>
                    <a:p>
                      <a:pPr marL="457200">
                        <a:lnSpc>
                          <a:spcPct val="115000"/>
                        </a:lnSpc>
                      </a:pPr>
                      <a:r>
                        <a:rPr lang="en-GB" sz="1200" b="0" strike="noStrike" spc="-1">
                          <a:solidFill>
                            <a:srgbClr val="000000"/>
                          </a:solidFill>
                          <a:latin typeface="Cambria"/>
                          <a:ea typeface="Calibri"/>
                        </a:rPr>
                        <a:t>Georg-Schumann-Strasse 150, Leipzig</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solidFill>
                      <a:srgbClr val="FDE9D9"/>
                    </a:solidFill>
                  </a:tcPr>
                </a:tc>
                <a:extLst>
                  <a:ext uri="{0D108BD9-81ED-4DB2-BD59-A6C34878D82A}">
                    <a16:rowId xmlns:a16="http://schemas.microsoft.com/office/drawing/2014/main" val="10005"/>
                  </a:ext>
                </a:extLst>
              </a:tr>
              <a:tr h="911160">
                <a:tc>
                  <a:txBody>
                    <a:bodyPr/>
                    <a:lstStyle/>
                    <a:p>
                      <a:pPr>
                        <a:lnSpc>
                          <a:spcPct val="100000"/>
                        </a:lnSpc>
                        <a:tabLst>
                          <a:tab pos="1101600" algn="l"/>
                        </a:tabLst>
                      </a:pPr>
                      <a:r>
                        <a:rPr lang="en-GB" sz="1200" b="0" strike="noStrike" spc="-1">
                          <a:solidFill>
                            <a:srgbClr val="000000"/>
                          </a:solidFill>
                          <a:latin typeface="Cambria"/>
                          <a:ea typeface="Cambria"/>
                        </a:rPr>
                        <a:t>15:30 – 16:00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nSpc>
                          <a:spcPct val="100000"/>
                        </a:lnSpc>
                      </a:pPr>
                      <a:r>
                        <a:rPr lang="en-GB" sz="1200" b="0" strike="noStrike" spc="-1">
                          <a:solidFill>
                            <a:srgbClr val="000000"/>
                          </a:solidFill>
                          <a:latin typeface="Cambria"/>
                          <a:ea typeface="Cambria"/>
                        </a:rPr>
                        <a:t>Questions and answers</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marL="457200">
                        <a:lnSpc>
                          <a:spcPct val="115000"/>
                        </a:lnSpc>
                      </a:pPr>
                      <a:r>
                        <a:rPr lang="en-GB" sz="1200" b="0" strike="noStrike" spc="-1">
                          <a:solidFill>
                            <a:srgbClr val="000000"/>
                          </a:solidFill>
                          <a:latin typeface="Cambria"/>
                          <a:ea typeface="Calibri"/>
                        </a:rPr>
                        <a:t>Georg-Schumann-Strasse 150, Leipzig</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extLst>
                  <a:ext uri="{0D108BD9-81ED-4DB2-BD59-A6C34878D82A}">
                    <a16:rowId xmlns:a16="http://schemas.microsoft.com/office/drawing/2014/main" val="10006"/>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CustomShape 1"/>
          <p:cNvSpPr/>
          <p:nvPr/>
        </p:nvSpPr>
        <p:spPr>
          <a:xfrm>
            <a:off x="467640" y="-1332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2F2F2"/>
                </a:solidFill>
                <a:latin typeface="Calibri"/>
                <a:ea typeface="DejaVu Sans"/>
              </a:rPr>
              <a:t>Work Package 2</a:t>
            </a:r>
            <a:endParaRPr lang="de-DE" sz="4400" b="0" strike="noStrike" spc="-1">
              <a:latin typeface="Arial"/>
            </a:endParaRPr>
          </a:p>
        </p:txBody>
      </p:sp>
      <p:sp>
        <p:nvSpPr>
          <p:cNvPr id="163" name="CustomShape 2"/>
          <p:cNvSpPr/>
          <p:nvPr/>
        </p:nvSpPr>
        <p:spPr>
          <a:xfrm>
            <a:off x="-2746440" y="-52560"/>
            <a:ext cx="14462640" cy="571320"/>
          </a:xfrm>
          <a:prstGeom prst="rect">
            <a:avLst/>
          </a:prstGeom>
          <a:noFill/>
          <a:ln>
            <a:noFill/>
          </a:ln>
        </p:spPr>
        <p:style>
          <a:lnRef idx="0">
            <a:scrgbClr r="0" g="0" b="0"/>
          </a:lnRef>
          <a:fillRef idx="0">
            <a:scrgbClr r="0" g="0" b="0"/>
          </a:fillRef>
          <a:effectRef idx="0">
            <a:scrgbClr r="0" g="0" b="0"/>
          </a:effectRef>
          <a:fontRef idx="minor"/>
        </p:style>
      </p:sp>
      <p:sp>
        <p:nvSpPr>
          <p:cNvPr id="164" name="CustomShape 3"/>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A83ACE75-1718-4E2D-A11B-C00BE177E99E}" type="slidenum">
              <a:rPr lang="en-GB" sz="1200" b="0" strike="noStrike" spc="-1">
                <a:solidFill>
                  <a:srgbClr val="8B8B8B"/>
                </a:solidFill>
                <a:latin typeface="Calibri"/>
                <a:ea typeface="DejaVu Sans"/>
              </a:rPr>
              <a:t>19</a:t>
            </a:fld>
            <a:endParaRPr lang="de-DE" sz="1200" b="0" strike="noStrike" spc="-1">
              <a:latin typeface="Arial"/>
            </a:endParaRPr>
          </a:p>
        </p:txBody>
      </p:sp>
      <p:sp>
        <p:nvSpPr>
          <p:cNvPr id="165" name="CustomShape 4"/>
          <p:cNvSpPr/>
          <p:nvPr/>
        </p:nvSpPr>
        <p:spPr>
          <a:xfrm>
            <a:off x="457200" y="1600200"/>
            <a:ext cx="8227800" cy="4524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tabLst>
                <a:tab pos="0" algn="l"/>
              </a:tabLst>
            </a:pPr>
            <a:r>
              <a:rPr lang="en-GB" sz="3200" b="0" strike="noStrike" spc="-1">
                <a:solidFill>
                  <a:srgbClr val="000000"/>
                </a:solidFill>
                <a:latin typeface="Calibri"/>
                <a:ea typeface="DejaVu Sans"/>
              </a:rPr>
              <a:t> </a:t>
            </a:r>
            <a:endParaRPr lang="de-DE" sz="3200" b="0" strike="noStrike" spc="-1">
              <a:latin typeface="Arial"/>
            </a:endParaRPr>
          </a:p>
        </p:txBody>
      </p:sp>
      <p:graphicFrame>
        <p:nvGraphicFramePr>
          <p:cNvPr id="166" name="Table 5"/>
          <p:cNvGraphicFramePr/>
          <p:nvPr/>
        </p:nvGraphicFramePr>
        <p:xfrm>
          <a:off x="871560" y="1794240"/>
          <a:ext cx="6762240" cy="2856960"/>
        </p:xfrm>
        <a:graphic>
          <a:graphicData uri="http://schemas.openxmlformats.org/drawingml/2006/table">
            <a:tbl>
              <a:tblPr/>
              <a:tblGrid>
                <a:gridCol w="1262160">
                  <a:extLst>
                    <a:ext uri="{9D8B030D-6E8A-4147-A177-3AD203B41FA5}">
                      <a16:colId xmlns:a16="http://schemas.microsoft.com/office/drawing/2014/main" val="20000"/>
                    </a:ext>
                  </a:extLst>
                </a:gridCol>
                <a:gridCol w="3952080">
                  <a:extLst>
                    <a:ext uri="{9D8B030D-6E8A-4147-A177-3AD203B41FA5}">
                      <a16:colId xmlns:a16="http://schemas.microsoft.com/office/drawing/2014/main" val="20001"/>
                    </a:ext>
                  </a:extLst>
                </a:gridCol>
                <a:gridCol w="1548360">
                  <a:extLst>
                    <a:ext uri="{9D8B030D-6E8A-4147-A177-3AD203B41FA5}">
                      <a16:colId xmlns:a16="http://schemas.microsoft.com/office/drawing/2014/main" val="20002"/>
                    </a:ext>
                  </a:extLst>
                </a:gridCol>
              </a:tblGrid>
              <a:tr h="524520">
                <a:tc gridSpan="3">
                  <a:txBody>
                    <a:bodyPr/>
                    <a:lstStyle/>
                    <a:p>
                      <a:pPr algn="just">
                        <a:lnSpc>
                          <a:spcPct val="100000"/>
                        </a:lnSpc>
                        <a:spcBef>
                          <a:spcPts val="300"/>
                        </a:spcBef>
                        <a:spcAft>
                          <a:spcPts val="300"/>
                        </a:spcAft>
                      </a:pPr>
                      <a:r>
                        <a:rPr lang="en-GB" sz="1200" b="0" strike="noStrike" spc="-1">
                          <a:solidFill>
                            <a:srgbClr val="000000"/>
                          </a:solidFill>
                          <a:latin typeface="Cambria"/>
                          <a:ea typeface="Cambria"/>
                        </a:rPr>
                        <a:t>Day 4: Thursday 30-06-2022 </a:t>
                      </a:r>
                      <a:endParaRPr lang="de-DE" sz="1200" b="0" strike="noStrike" spc="-1">
                        <a:latin typeface="Arial"/>
                      </a:endParaRPr>
                    </a:p>
                    <a:p>
                      <a:pPr algn="just">
                        <a:lnSpc>
                          <a:spcPct val="100000"/>
                        </a:lnSpc>
                        <a:spcBef>
                          <a:spcPts val="300"/>
                        </a:spcBef>
                        <a:spcAft>
                          <a:spcPts val="300"/>
                        </a:spcAft>
                      </a:pPr>
                      <a:r>
                        <a:rPr lang="en-GB" sz="1200" b="0" strike="noStrike" spc="-1">
                          <a:solidFill>
                            <a:srgbClr val="000000"/>
                          </a:solidFill>
                          <a:latin typeface="Cambria"/>
                          <a:ea typeface="Cambria"/>
                        </a:rPr>
                        <a:t>Session (2): Chaired by Prof. Dr.-Ing. </a:t>
                      </a:r>
                      <a:r>
                        <a:rPr lang="en-GB" sz="1200" b="0" strike="noStrike" spc="-1">
                          <a:solidFill>
                            <a:srgbClr val="000000"/>
                          </a:solidFill>
                          <a:latin typeface="Cambria"/>
                          <a:ea typeface="Calibri"/>
                        </a:rPr>
                        <a:t> </a:t>
                      </a:r>
                      <a:r>
                        <a:rPr lang="en-GB" sz="1200" b="0" strike="noStrike" spc="-1">
                          <a:solidFill>
                            <a:srgbClr val="000000"/>
                          </a:solidFill>
                          <a:latin typeface="Cambria"/>
                          <a:ea typeface="Cambria"/>
                        </a:rPr>
                        <a:t>Yaarob Al Ghanem</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solidFill>
                      <a:srgbClr val="92D050"/>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extLst>
                  <a:ext uri="{0D108BD9-81ED-4DB2-BD59-A6C34878D82A}">
                    <a16:rowId xmlns:a16="http://schemas.microsoft.com/office/drawing/2014/main" val="10000"/>
                  </a:ext>
                </a:extLst>
              </a:tr>
              <a:tr h="448200">
                <a:tc>
                  <a:txBody>
                    <a:bodyPr/>
                    <a:lstStyle/>
                    <a:p>
                      <a:pPr>
                        <a:lnSpc>
                          <a:spcPct val="100000"/>
                        </a:lnSpc>
                        <a:tabLst>
                          <a:tab pos="1101600" algn="l"/>
                        </a:tabLst>
                      </a:pPr>
                      <a:r>
                        <a:rPr lang="en-GB" sz="1200" b="0" strike="noStrike" spc="-1">
                          <a:solidFill>
                            <a:srgbClr val="000000"/>
                          </a:solidFill>
                          <a:latin typeface="Cambria"/>
                          <a:ea typeface="Cambria"/>
                        </a:rPr>
                        <a:t>10:00 – 12:00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Visit to the Students start-up company LeFx</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August-Bebelstrasse 14, Leipzig </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extLst>
                  <a:ext uri="{0D108BD9-81ED-4DB2-BD59-A6C34878D82A}">
                    <a16:rowId xmlns:a16="http://schemas.microsoft.com/office/drawing/2014/main" val="10001"/>
                  </a:ext>
                </a:extLst>
              </a:tr>
              <a:tr h="270000">
                <a:tc>
                  <a:txBody>
                    <a:bodyPr/>
                    <a:lstStyle/>
                    <a:p>
                      <a:pPr>
                        <a:lnSpc>
                          <a:spcPct val="100000"/>
                        </a:lnSpc>
                        <a:tabLst>
                          <a:tab pos="1101600" algn="l"/>
                        </a:tabLst>
                      </a:pPr>
                      <a:r>
                        <a:rPr lang="en-GB" sz="1200" b="0" strike="noStrike" spc="-1">
                          <a:solidFill>
                            <a:srgbClr val="000000"/>
                          </a:solidFill>
                          <a:latin typeface="Cambria"/>
                          <a:ea typeface="Cambria"/>
                        </a:rPr>
                        <a:t>12:00 – 13:00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Lunch</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2"/>
                  </a:ext>
                </a:extLst>
              </a:tr>
              <a:tr h="804600">
                <a:tc>
                  <a:txBody>
                    <a:bodyPr/>
                    <a:lstStyle/>
                    <a:p>
                      <a:pPr>
                        <a:lnSpc>
                          <a:spcPct val="100000"/>
                        </a:lnSpc>
                        <a:tabLst>
                          <a:tab pos="1101600" algn="l"/>
                        </a:tabLst>
                      </a:pPr>
                      <a:r>
                        <a:rPr lang="en-GB" sz="1200" b="0" strike="noStrike" spc="-1">
                          <a:solidFill>
                            <a:srgbClr val="000000"/>
                          </a:solidFill>
                          <a:latin typeface="Cambria"/>
                          <a:ea typeface="Cambria"/>
                        </a:rPr>
                        <a:t>13:00 – 14:30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1" strike="noStrike" spc="-1">
                          <a:solidFill>
                            <a:srgbClr val="000000"/>
                          </a:solidFill>
                          <a:latin typeface="Cambria"/>
                          <a:ea typeface="Cambria"/>
                        </a:rPr>
                        <a:t>Presentation of Ms. Flach, HTWK Department of Academic Affairs: consulting of international students about internships, part-time jobs and starting a career after graduation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3"/>
                  </a:ext>
                </a:extLst>
              </a:tr>
              <a:tr h="270000">
                <a:tc>
                  <a:txBody>
                    <a:bodyPr/>
                    <a:lstStyle/>
                    <a:p>
                      <a:pPr>
                        <a:lnSpc>
                          <a:spcPct val="100000"/>
                        </a:lnSpc>
                        <a:tabLst>
                          <a:tab pos="1101600" algn="l"/>
                        </a:tabLst>
                      </a:pPr>
                      <a:r>
                        <a:rPr lang="en-GB" sz="1200" b="0" strike="noStrike" spc="-1">
                          <a:solidFill>
                            <a:srgbClr val="000000"/>
                          </a:solidFill>
                          <a:latin typeface="Cambria"/>
                          <a:ea typeface="Cambria"/>
                        </a:rPr>
                        <a:t>14:30 – 14:45</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Questions and answers</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4"/>
                  </a:ext>
                </a:extLst>
              </a:tr>
              <a:tr h="270000">
                <a:tc>
                  <a:txBody>
                    <a:bodyPr/>
                    <a:lstStyle/>
                    <a:p>
                      <a:pPr>
                        <a:lnSpc>
                          <a:spcPct val="100000"/>
                        </a:lnSpc>
                        <a:tabLst>
                          <a:tab pos="1101600" algn="l"/>
                        </a:tabLst>
                      </a:pPr>
                      <a:r>
                        <a:rPr lang="en-GB" sz="1200" b="0" strike="noStrike" spc="-1">
                          <a:solidFill>
                            <a:srgbClr val="000000"/>
                          </a:solidFill>
                          <a:latin typeface="Cambria"/>
                          <a:ea typeface="Cambria"/>
                        </a:rPr>
                        <a:t>14:45 – 16:15</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Presentation of Dr. Krikotov: Critical Thinking</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5"/>
                  </a:ext>
                </a:extLst>
              </a:tr>
              <a:tr h="270000">
                <a:tc>
                  <a:txBody>
                    <a:bodyPr/>
                    <a:lstStyle/>
                    <a:p>
                      <a:pPr>
                        <a:lnSpc>
                          <a:spcPct val="100000"/>
                        </a:lnSpc>
                        <a:tabLst>
                          <a:tab pos="1101600" algn="l"/>
                        </a:tabLst>
                      </a:pPr>
                      <a:r>
                        <a:rPr lang="en-GB" sz="1200" b="0" strike="noStrike" spc="-1">
                          <a:solidFill>
                            <a:srgbClr val="000000"/>
                          </a:solidFill>
                          <a:latin typeface="Cambria"/>
                          <a:ea typeface="Cambria"/>
                        </a:rPr>
                        <a:t>16:15 – 16:30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ADA"/>
                    </a:solidFill>
                  </a:tcPr>
                </a:tc>
                <a:tc>
                  <a:txBody>
                    <a:bodyPr/>
                    <a:lstStyle/>
                    <a:p>
                      <a:pPr>
                        <a:lnSpc>
                          <a:spcPct val="100000"/>
                        </a:lnSpc>
                      </a:pPr>
                      <a:r>
                        <a:rPr lang="en-GB" sz="1200" b="0" strike="noStrike" spc="-1">
                          <a:solidFill>
                            <a:srgbClr val="000000"/>
                          </a:solidFill>
                          <a:latin typeface="Cambria"/>
                          <a:ea typeface="Cambria"/>
                        </a:rPr>
                        <a:t>Questions and answers</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ADA"/>
                    </a:solidFill>
                  </a:tcPr>
                </a:tc>
                <a:tc>
                  <a:txBody>
                    <a:bodyPr/>
                    <a:lstStyle/>
                    <a:p>
                      <a:pPr>
                        <a:lnSpc>
                          <a:spcPct val="100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ADA"/>
                    </a:solidFill>
                  </a:tcPr>
                </a:tc>
                <a:extLst>
                  <a:ext uri="{0D108BD9-81ED-4DB2-BD59-A6C34878D82A}">
                    <a16:rowId xmlns:a16="http://schemas.microsoft.com/office/drawing/2014/main" val="10006"/>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450720" y="1600200"/>
            <a:ext cx="8227800" cy="4524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561"/>
              </a:spcBef>
              <a:tabLst>
                <a:tab pos="0" algn="l"/>
              </a:tabLst>
            </a:pPr>
            <a:r>
              <a:rPr lang="en-US" sz="2800" b="1" u="sng" strike="noStrike" spc="-1">
                <a:solidFill>
                  <a:srgbClr val="404040"/>
                </a:solidFill>
                <a:uFillTx/>
                <a:latin typeface="Calibri"/>
                <a:ea typeface="DejaVu Sans"/>
              </a:rPr>
              <a:t>Development</a:t>
            </a:r>
            <a:r>
              <a:rPr lang="en-US" sz="2800" b="0" strike="noStrike" spc="-1">
                <a:solidFill>
                  <a:srgbClr val="404040"/>
                </a:solidFill>
                <a:latin typeface="Calibri"/>
                <a:ea typeface="DejaVu Sans"/>
              </a:rPr>
              <a:t>(WP2): Establishing Business Network Bureau.</a:t>
            </a:r>
            <a:endParaRPr lang="de-DE" sz="2800" b="0" strike="noStrike" spc="-1">
              <a:latin typeface="Arial"/>
            </a:endParaRPr>
          </a:p>
          <a:p>
            <a:pPr>
              <a:lnSpc>
                <a:spcPct val="100000"/>
              </a:lnSpc>
              <a:spcBef>
                <a:spcPts val="561"/>
              </a:spcBef>
              <a:tabLst>
                <a:tab pos="0" algn="l"/>
              </a:tabLst>
            </a:pPr>
            <a:r>
              <a:rPr lang="en-US" sz="2800" b="0" strike="noStrike" spc="-1">
                <a:solidFill>
                  <a:srgbClr val="F2F2F2"/>
                </a:solidFill>
                <a:latin typeface="Calibri"/>
                <a:ea typeface="DejaVu Sans"/>
              </a:rPr>
              <a:t>P leader HTWK</a:t>
            </a:r>
            <a:endParaRPr lang="de-DE" sz="2800" b="0" strike="noStrike" spc="-1">
              <a:latin typeface="Arial"/>
            </a:endParaRPr>
          </a:p>
          <a:p>
            <a:pPr>
              <a:lnSpc>
                <a:spcPct val="100000"/>
              </a:lnSpc>
              <a:spcBef>
                <a:spcPts val="561"/>
              </a:spcBef>
              <a:tabLst>
                <a:tab pos="0" algn="l"/>
              </a:tabLst>
            </a:pPr>
            <a:endParaRPr lang="de-DE" sz="2800" b="0" strike="noStrike" spc="-1">
              <a:latin typeface="Arial"/>
            </a:endParaRPr>
          </a:p>
        </p:txBody>
      </p:sp>
      <p:sp>
        <p:nvSpPr>
          <p:cNvPr id="86" name="CustomShape 2"/>
          <p:cNvSpPr/>
          <p:nvPr/>
        </p:nvSpPr>
        <p:spPr>
          <a:xfrm>
            <a:off x="456480" y="36576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2F2F2"/>
                </a:solidFill>
                <a:latin typeface="Calibri"/>
                <a:ea typeface="DejaVu Sans"/>
              </a:rPr>
              <a:t>   Work Package  2</a:t>
            </a:r>
            <a:r>
              <a:t/>
            </a:r>
            <a:br/>
            <a:endParaRPr lang="de-DE" sz="4400" b="0" strike="noStrike" spc="-1">
              <a:latin typeface="Arial"/>
            </a:endParaRPr>
          </a:p>
        </p:txBody>
      </p:sp>
      <p:graphicFrame>
        <p:nvGraphicFramePr>
          <p:cNvPr id="87" name="Table 3"/>
          <p:cNvGraphicFramePr/>
          <p:nvPr/>
        </p:nvGraphicFramePr>
        <p:xfrm>
          <a:off x="539640" y="2637000"/>
          <a:ext cx="8228880" cy="2742840"/>
        </p:xfrm>
        <a:graphic>
          <a:graphicData uri="http://schemas.openxmlformats.org/drawingml/2006/table">
            <a:tbl>
              <a:tblPr/>
              <a:tblGrid>
                <a:gridCol w="1374120">
                  <a:extLst>
                    <a:ext uri="{9D8B030D-6E8A-4147-A177-3AD203B41FA5}">
                      <a16:colId xmlns:a16="http://schemas.microsoft.com/office/drawing/2014/main" val="20000"/>
                    </a:ext>
                  </a:extLst>
                </a:gridCol>
                <a:gridCol w="1662120">
                  <a:extLst>
                    <a:ext uri="{9D8B030D-6E8A-4147-A177-3AD203B41FA5}">
                      <a16:colId xmlns:a16="http://schemas.microsoft.com/office/drawing/2014/main" val="20001"/>
                    </a:ext>
                  </a:extLst>
                </a:gridCol>
                <a:gridCol w="1374120">
                  <a:extLst>
                    <a:ext uri="{9D8B030D-6E8A-4147-A177-3AD203B41FA5}">
                      <a16:colId xmlns:a16="http://schemas.microsoft.com/office/drawing/2014/main" val="20002"/>
                    </a:ext>
                  </a:extLst>
                </a:gridCol>
                <a:gridCol w="1372680">
                  <a:extLst>
                    <a:ext uri="{9D8B030D-6E8A-4147-A177-3AD203B41FA5}">
                      <a16:colId xmlns:a16="http://schemas.microsoft.com/office/drawing/2014/main" val="20003"/>
                    </a:ext>
                  </a:extLst>
                </a:gridCol>
                <a:gridCol w="1158480">
                  <a:extLst>
                    <a:ext uri="{9D8B030D-6E8A-4147-A177-3AD203B41FA5}">
                      <a16:colId xmlns:a16="http://schemas.microsoft.com/office/drawing/2014/main" val="20004"/>
                    </a:ext>
                  </a:extLst>
                </a:gridCol>
                <a:gridCol w="1287720">
                  <a:extLst>
                    <a:ext uri="{9D8B030D-6E8A-4147-A177-3AD203B41FA5}">
                      <a16:colId xmlns:a16="http://schemas.microsoft.com/office/drawing/2014/main" val="20005"/>
                    </a:ext>
                  </a:extLst>
                </a:gridCol>
              </a:tblGrid>
              <a:tr h="270360">
                <a:tc rowSpan="2">
                  <a:txBody>
                    <a:bodyPr/>
                    <a:lstStyle/>
                    <a:p>
                      <a:pPr algn="just">
                        <a:lnSpc>
                          <a:spcPct val="115000"/>
                        </a:lnSpc>
                      </a:pPr>
                      <a:r>
                        <a:rPr lang="de-DE" sz="1100" b="1" strike="noStrike" spc="-1">
                          <a:solidFill>
                            <a:srgbClr val="000000"/>
                          </a:solidFill>
                          <a:latin typeface="Arial"/>
                          <a:ea typeface="Times New Roman"/>
                        </a:rPr>
                        <a:t>Number</a:t>
                      </a:r>
                      <a:endParaRPr lang="de-DE" sz="11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rowSpan="2">
                  <a:txBody>
                    <a:bodyPr/>
                    <a:lstStyle/>
                    <a:p>
                      <a:pPr algn="just">
                        <a:lnSpc>
                          <a:spcPct val="115000"/>
                        </a:lnSpc>
                      </a:pPr>
                      <a:r>
                        <a:rPr lang="de-DE" sz="1100" b="1" strike="noStrike" spc="-1">
                          <a:solidFill>
                            <a:srgbClr val="000000"/>
                          </a:solidFill>
                          <a:latin typeface="Arial"/>
                          <a:ea typeface="Times New Roman"/>
                        </a:rPr>
                        <a:t>Title</a:t>
                      </a:r>
                      <a:endParaRPr lang="de-DE" sz="11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gridSpan="3">
                  <a:txBody>
                    <a:bodyPr/>
                    <a:lstStyle/>
                    <a:p>
                      <a:pPr algn="ctr">
                        <a:lnSpc>
                          <a:spcPct val="115000"/>
                        </a:lnSpc>
                      </a:pPr>
                      <a:r>
                        <a:rPr lang="de-DE" sz="1100" b="1" strike="noStrike" spc="-1">
                          <a:solidFill>
                            <a:srgbClr val="000000"/>
                          </a:solidFill>
                          <a:latin typeface="Arial"/>
                          <a:ea typeface="Times New Roman"/>
                        </a:rPr>
                        <a:t>Coordination</a:t>
                      </a:r>
                      <a:endParaRPr lang="de-DE" sz="11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tc rowSpan="2">
                  <a:txBody>
                    <a:bodyPr/>
                    <a:lstStyle/>
                    <a:p>
                      <a:pPr algn="just">
                        <a:lnSpc>
                          <a:spcPct val="115000"/>
                        </a:lnSpc>
                      </a:pPr>
                      <a:r>
                        <a:rPr lang="de-DE" sz="1100" b="1" strike="noStrike" spc="-1">
                          <a:solidFill>
                            <a:srgbClr val="000000"/>
                          </a:solidFill>
                          <a:latin typeface="Arial"/>
                          <a:ea typeface="Times New Roman"/>
                        </a:rPr>
                        <a:t>Estimated Start/ End Date</a:t>
                      </a:r>
                      <a:endParaRPr lang="de-DE" sz="11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extLst>
                  <a:ext uri="{0D108BD9-81ED-4DB2-BD59-A6C34878D82A}">
                    <a16:rowId xmlns:a16="http://schemas.microsoft.com/office/drawing/2014/main" val="10000"/>
                  </a:ext>
                </a:extLst>
              </a:tr>
              <a:tr h="448920">
                <a:tc vMerge="1">
                  <a:txBody>
                    <a:bodyPr/>
                    <a:lstStyle/>
                    <a:p>
                      <a:endParaRPr lang="en-US"/>
                    </a:p>
                  </a:txBody>
                  <a:tcPr marL="90000" marR="90000">
                    <a:solidFill>
                      <a:srgbClr val="729FCF"/>
                    </a:solidFill>
                  </a:tcPr>
                </a:tc>
                <a:tc vMerge="1">
                  <a:txBody>
                    <a:bodyPr/>
                    <a:lstStyle/>
                    <a:p>
                      <a:endParaRPr lang="en-US"/>
                    </a:p>
                  </a:txBody>
                  <a:tcPr marL="90000" marR="90000">
                    <a:solidFill>
                      <a:srgbClr val="729FCF"/>
                    </a:solidFill>
                  </a:tcPr>
                </a:tc>
                <a:tc>
                  <a:txBody>
                    <a:bodyPr/>
                    <a:lstStyle/>
                    <a:p>
                      <a:pPr algn="just">
                        <a:lnSpc>
                          <a:spcPct val="115000"/>
                        </a:lnSpc>
                      </a:pPr>
                      <a:r>
                        <a:rPr lang="de-DE" sz="1100" b="1" strike="noStrike" spc="-1">
                          <a:solidFill>
                            <a:srgbClr val="000000"/>
                          </a:solidFill>
                          <a:latin typeface="Arial"/>
                          <a:ea typeface="Times New Roman"/>
                        </a:rPr>
                        <a:t>Coordinator</a:t>
                      </a:r>
                      <a:endParaRPr lang="de-DE" sz="11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a:txBody>
                    <a:bodyPr/>
                    <a:lstStyle/>
                    <a:p>
                      <a:pPr algn="just">
                        <a:lnSpc>
                          <a:spcPct val="115000"/>
                        </a:lnSpc>
                      </a:pPr>
                      <a:r>
                        <a:rPr lang="de-DE" sz="1100" b="1" strike="noStrike" spc="-1">
                          <a:solidFill>
                            <a:srgbClr val="000000"/>
                          </a:solidFill>
                          <a:latin typeface="Arial"/>
                          <a:ea typeface="Times New Roman"/>
                        </a:rPr>
                        <a:t>Co- Coordinator</a:t>
                      </a:r>
                      <a:endParaRPr lang="de-DE" sz="11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a:txBody>
                    <a:bodyPr/>
                    <a:lstStyle/>
                    <a:p>
                      <a:pPr algn="just">
                        <a:lnSpc>
                          <a:spcPct val="115000"/>
                        </a:lnSpc>
                      </a:pPr>
                      <a:r>
                        <a:rPr lang="de-DE" sz="1100" b="1" strike="noStrike" spc="-1">
                          <a:solidFill>
                            <a:srgbClr val="000000"/>
                          </a:solidFill>
                          <a:latin typeface="Arial"/>
                          <a:ea typeface="Times New Roman"/>
                        </a:rPr>
                        <a:t>Other partners involved</a:t>
                      </a:r>
                      <a:endParaRPr lang="de-DE" sz="11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vMerge="1">
                  <a:txBody>
                    <a:bodyPr/>
                    <a:lstStyle/>
                    <a:p>
                      <a:endParaRPr lang="en-US"/>
                    </a:p>
                  </a:txBody>
                  <a:tcPr marL="90000" marR="90000">
                    <a:solidFill>
                      <a:srgbClr val="729FCF"/>
                    </a:solidFill>
                  </a:tcPr>
                </a:tc>
                <a:extLst>
                  <a:ext uri="{0D108BD9-81ED-4DB2-BD59-A6C34878D82A}">
                    <a16:rowId xmlns:a16="http://schemas.microsoft.com/office/drawing/2014/main" val="10001"/>
                  </a:ext>
                </a:extLst>
              </a:tr>
              <a:tr h="823680">
                <a:tc>
                  <a:txBody>
                    <a:bodyPr/>
                    <a:lstStyle/>
                    <a:p>
                      <a:pPr algn="just">
                        <a:lnSpc>
                          <a:spcPct val="115000"/>
                        </a:lnSpc>
                      </a:pPr>
                      <a:r>
                        <a:rPr lang="de-DE" sz="1100" b="1" strike="noStrike" spc="-1">
                          <a:solidFill>
                            <a:srgbClr val="C0504D"/>
                          </a:solidFill>
                          <a:latin typeface="Arial"/>
                          <a:ea typeface="Times New Roman"/>
                        </a:rPr>
                        <a:t>WP2</a:t>
                      </a:r>
                      <a:endParaRPr lang="de-DE" sz="11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a:txBody>
                    <a:bodyPr/>
                    <a:lstStyle/>
                    <a:p>
                      <a:pPr algn="just">
                        <a:lnSpc>
                          <a:spcPct val="115000"/>
                        </a:lnSpc>
                      </a:pPr>
                      <a:r>
                        <a:rPr lang="en-US" sz="1100" b="0" u="sng" strike="noStrike" spc="-1">
                          <a:solidFill>
                            <a:srgbClr val="000000"/>
                          </a:solidFill>
                          <a:uFillTx/>
                          <a:latin typeface="Arial"/>
                          <a:ea typeface="Times New Roman"/>
                        </a:rPr>
                        <a:t>Development: </a:t>
                      </a:r>
                      <a:r>
                        <a:rPr lang="en-US" sz="1100" b="0" strike="noStrike" spc="-1">
                          <a:solidFill>
                            <a:srgbClr val="000000"/>
                          </a:solidFill>
                          <a:latin typeface="Arial"/>
                          <a:ea typeface="Times New Roman"/>
                        </a:rPr>
                        <a:t>Establishing Business Network Bureau.</a:t>
                      </a:r>
                      <a:endParaRPr lang="de-DE" sz="1100" b="0" strike="noStrike" spc="-1">
                        <a:latin typeface="Arial"/>
                      </a:endParaRPr>
                    </a:p>
                    <a:p>
                      <a:pPr algn="just">
                        <a:lnSpc>
                          <a:spcPct val="115000"/>
                        </a:lnSpc>
                      </a:pPr>
                      <a:r>
                        <a:rPr lang="en-US" sz="1200" b="0" strike="noStrike" spc="-1">
                          <a:solidFill>
                            <a:srgbClr val="000000"/>
                          </a:solidFill>
                          <a:latin typeface="Arial"/>
                          <a:ea typeface="Cambria"/>
                        </a:rPr>
                        <a:t> </a:t>
                      </a:r>
                      <a:endParaRPr lang="de-DE" sz="12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a:txBody>
                    <a:bodyPr/>
                    <a:lstStyle/>
                    <a:p>
                      <a:pPr algn="just">
                        <a:lnSpc>
                          <a:spcPct val="115000"/>
                        </a:lnSpc>
                      </a:pPr>
                      <a:r>
                        <a:rPr lang="de-DE" sz="1200" b="0" strike="noStrike" spc="-1">
                          <a:solidFill>
                            <a:srgbClr val="000000"/>
                          </a:solidFill>
                          <a:latin typeface="Arial"/>
                          <a:ea typeface="Times New Roman"/>
                        </a:rPr>
                        <a:t>HTWK</a:t>
                      </a:r>
                      <a:endParaRPr lang="de-DE" sz="12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a:txBody>
                    <a:bodyPr/>
                    <a:lstStyle/>
                    <a:p>
                      <a:pPr algn="just">
                        <a:lnSpc>
                          <a:spcPct val="115000"/>
                        </a:lnSpc>
                      </a:pPr>
                      <a:r>
                        <a:rPr lang="de-DE" sz="1200" b="0" strike="noStrike" spc="-1">
                          <a:solidFill>
                            <a:srgbClr val="000000"/>
                          </a:solidFill>
                          <a:latin typeface="Arial"/>
                          <a:ea typeface="Times New Roman"/>
                        </a:rPr>
                        <a:t>INT@E,</a:t>
                      </a:r>
                      <a:endParaRPr lang="de-DE" sz="1200" b="0" strike="noStrike" spc="-1">
                        <a:latin typeface="Arial"/>
                      </a:endParaRPr>
                    </a:p>
                    <a:p>
                      <a:pPr algn="just">
                        <a:lnSpc>
                          <a:spcPct val="115000"/>
                        </a:lnSpc>
                      </a:pPr>
                      <a:r>
                        <a:rPr lang="de-DE" sz="1200" b="0" strike="noStrike" spc="-1">
                          <a:solidFill>
                            <a:srgbClr val="000000"/>
                          </a:solidFill>
                          <a:latin typeface="Arial"/>
                          <a:ea typeface="Times New Roman"/>
                        </a:rPr>
                        <a:t>MU &amp; AHU</a:t>
                      </a:r>
                      <a:endParaRPr lang="de-DE" sz="12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a:txBody>
                    <a:bodyPr/>
                    <a:lstStyle/>
                    <a:p>
                      <a:pPr algn="just">
                        <a:lnSpc>
                          <a:spcPct val="115000"/>
                        </a:lnSpc>
                      </a:pPr>
                      <a:r>
                        <a:rPr lang="de-DE" sz="1100" b="0" strike="noStrike" spc="-1">
                          <a:solidFill>
                            <a:srgbClr val="000000"/>
                          </a:solidFill>
                          <a:latin typeface="Arial"/>
                          <a:ea typeface="Times New Roman"/>
                        </a:rPr>
                        <a:t>All</a:t>
                      </a:r>
                      <a:endParaRPr lang="de-DE" sz="11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a:txBody>
                    <a:bodyPr/>
                    <a:lstStyle/>
                    <a:p>
                      <a:pPr algn="just">
                        <a:lnSpc>
                          <a:spcPct val="115000"/>
                        </a:lnSpc>
                      </a:pPr>
                      <a:r>
                        <a:rPr lang="de-DE" sz="1100" b="0" strike="noStrike" spc="-1">
                          <a:solidFill>
                            <a:srgbClr val="000000"/>
                          </a:solidFill>
                          <a:latin typeface="Arial"/>
                          <a:ea typeface="Times New Roman"/>
                        </a:rPr>
                        <a:t>1/1/2019</a:t>
                      </a:r>
                      <a:endParaRPr lang="de-DE" sz="1100" b="0" strike="noStrike" spc="-1">
                        <a:latin typeface="Arial"/>
                      </a:endParaRPr>
                    </a:p>
                    <a:p>
                      <a:pPr algn="just">
                        <a:lnSpc>
                          <a:spcPct val="115000"/>
                        </a:lnSpc>
                      </a:pPr>
                      <a:r>
                        <a:rPr lang="de-DE" sz="1100" b="0" strike="noStrike" spc="-1">
                          <a:solidFill>
                            <a:srgbClr val="000000"/>
                          </a:solidFill>
                          <a:latin typeface="Arial"/>
                          <a:ea typeface="Times New Roman"/>
                        </a:rPr>
                        <a:t>To</a:t>
                      </a:r>
                      <a:endParaRPr lang="de-DE" sz="1100" b="0" strike="noStrike" spc="-1">
                        <a:latin typeface="Arial"/>
                      </a:endParaRPr>
                    </a:p>
                    <a:p>
                      <a:pPr algn="just">
                        <a:lnSpc>
                          <a:spcPct val="115000"/>
                        </a:lnSpc>
                      </a:pPr>
                      <a:r>
                        <a:rPr lang="de-DE" sz="1100" b="0" strike="noStrike" spc="-1">
                          <a:solidFill>
                            <a:srgbClr val="000000"/>
                          </a:solidFill>
                          <a:latin typeface="Arial"/>
                          <a:ea typeface="Times New Roman"/>
                        </a:rPr>
                        <a:t>15/11/2020</a:t>
                      </a:r>
                      <a:endParaRPr lang="de-DE" sz="11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extLst>
                  <a:ext uri="{0D108BD9-81ED-4DB2-BD59-A6C34878D82A}">
                    <a16:rowId xmlns:a16="http://schemas.microsoft.com/office/drawing/2014/main" val="10002"/>
                  </a:ext>
                </a:extLst>
              </a:tr>
              <a:tr h="400680">
                <a:tc gridSpan="6">
                  <a:txBody>
                    <a:bodyPr/>
                    <a:lstStyle/>
                    <a:p>
                      <a:pPr algn="just">
                        <a:lnSpc>
                          <a:spcPct val="115000"/>
                        </a:lnSpc>
                      </a:pPr>
                      <a:r>
                        <a:rPr lang="en-US" sz="1100" b="0" strike="noStrike" spc="-1">
                          <a:solidFill>
                            <a:srgbClr val="000000"/>
                          </a:solidFill>
                          <a:latin typeface="Arial"/>
                          <a:ea typeface="Times New Roman"/>
                        </a:rPr>
                        <a:t>2.1 Scoping and Market Needs Analysis</a:t>
                      </a:r>
                      <a:endParaRPr lang="de-DE" sz="11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extLst>
                  <a:ext uri="{0D108BD9-81ED-4DB2-BD59-A6C34878D82A}">
                    <a16:rowId xmlns:a16="http://schemas.microsoft.com/office/drawing/2014/main" val="10003"/>
                  </a:ext>
                </a:extLst>
              </a:tr>
              <a:tr h="400680">
                <a:tc gridSpan="6">
                  <a:txBody>
                    <a:bodyPr/>
                    <a:lstStyle/>
                    <a:p>
                      <a:pPr algn="just">
                        <a:lnSpc>
                          <a:spcPct val="115000"/>
                        </a:lnSpc>
                      </a:pPr>
                      <a:r>
                        <a:rPr lang="en-US" sz="1100" b="0" strike="noStrike" spc="-1">
                          <a:solidFill>
                            <a:srgbClr val="000000"/>
                          </a:solidFill>
                          <a:latin typeface="Arial"/>
                          <a:ea typeface="Times New Roman"/>
                        </a:rPr>
                        <a:t>2.2 Purchasing equipment, Installation and preparation the Bureau</a:t>
                      </a:r>
                      <a:endParaRPr lang="de-DE" sz="11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extLst>
                  <a:ext uri="{0D108BD9-81ED-4DB2-BD59-A6C34878D82A}">
                    <a16:rowId xmlns:a16="http://schemas.microsoft.com/office/drawing/2014/main" val="10004"/>
                  </a:ext>
                </a:extLst>
              </a:tr>
              <a:tr h="398520">
                <a:tc gridSpan="6">
                  <a:txBody>
                    <a:bodyPr/>
                    <a:lstStyle/>
                    <a:p>
                      <a:pPr algn="just">
                        <a:lnSpc>
                          <a:spcPct val="115000"/>
                        </a:lnSpc>
                      </a:pPr>
                      <a:r>
                        <a:rPr lang="en-US" sz="1100" b="0" strike="noStrike" spc="-1">
                          <a:solidFill>
                            <a:srgbClr val="000000"/>
                          </a:solidFill>
                          <a:latin typeface="Arial"/>
                          <a:ea typeface="Times New Roman"/>
                        </a:rPr>
                        <a:t>2.3 Trainings to study of experiences of European Partners</a:t>
                      </a:r>
                      <a:endParaRPr lang="de-DE" sz="1100" b="0" strike="noStrike" spc="-1">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FFFFF"/>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extLst>
                  <a:ext uri="{0D108BD9-81ED-4DB2-BD59-A6C34878D82A}">
                    <a16:rowId xmlns:a16="http://schemas.microsoft.com/office/drawing/2014/main" val="10005"/>
                  </a:ext>
                </a:extLst>
              </a:tr>
            </a:tbl>
          </a:graphicData>
        </a:graphic>
      </p:graphicFrame>
      <p:sp>
        <p:nvSpPr>
          <p:cNvPr id="88" name="CustomShape 4"/>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5079410A-49FB-4742-AC39-0ADFB57A57EE}" type="slidenum">
              <a:rPr lang="en-GB" sz="1200" b="0" strike="noStrike" spc="-1">
                <a:solidFill>
                  <a:srgbClr val="8B8B8B"/>
                </a:solidFill>
                <a:latin typeface="Calibri"/>
                <a:ea typeface="DejaVu Sans"/>
              </a:rPr>
              <a:t>2</a:t>
            </a:fld>
            <a:endParaRPr lang="de-DE"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CustomShape 1"/>
          <p:cNvSpPr/>
          <p:nvPr/>
        </p:nvSpPr>
        <p:spPr>
          <a:xfrm>
            <a:off x="467640" y="-1332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2F2F2"/>
                </a:solidFill>
                <a:latin typeface="Calibri"/>
                <a:ea typeface="DejaVu Sans"/>
              </a:rPr>
              <a:t>Work Package 2</a:t>
            </a:r>
            <a:endParaRPr lang="de-DE" sz="4400" b="0" strike="noStrike" spc="-1">
              <a:latin typeface="Arial"/>
            </a:endParaRPr>
          </a:p>
        </p:txBody>
      </p:sp>
      <p:sp>
        <p:nvSpPr>
          <p:cNvPr id="168" name="CustomShape 2"/>
          <p:cNvSpPr/>
          <p:nvPr/>
        </p:nvSpPr>
        <p:spPr>
          <a:xfrm>
            <a:off x="-2746440" y="-52560"/>
            <a:ext cx="14462640" cy="571320"/>
          </a:xfrm>
          <a:prstGeom prst="rect">
            <a:avLst/>
          </a:prstGeom>
          <a:noFill/>
          <a:ln>
            <a:noFill/>
          </a:ln>
        </p:spPr>
        <p:style>
          <a:lnRef idx="0">
            <a:scrgbClr r="0" g="0" b="0"/>
          </a:lnRef>
          <a:fillRef idx="0">
            <a:scrgbClr r="0" g="0" b="0"/>
          </a:fillRef>
          <a:effectRef idx="0">
            <a:scrgbClr r="0" g="0" b="0"/>
          </a:effectRef>
          <a:fontRef idx="minor"/>
        </p:style>
      </p:sp>
      <p:sp>
        <p:nvSpPr>
          <p:cNvPr id="169" name="CustomShape 3"/>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0244A821-71E5-4DEA-8CCA-E29DE4272F7F}" type="slidenum">
              <a:rPr lang="en-GB" sz="1200" b="0" strike="noStrike" spc="-1">
                <a:solidFill>
                  <a:srgbClr val="8B8B8B"/>
                </a:solidFill>
                <a:latin typeface="Calibri"/>
                <a:ea typeface="DejaVu Sans"/>
              </a:rPr>
              <a:t>20</a:t>
            </a:fld>
            <a:endParaRPr lang="de-DE" sz="1200" b="0" strike="noStrike" spc="-1">
              <a:latin typeface="Arial"/>
            </a:endParaRPr>
          </a:p>
        </p:txBody>
      </p:sp>
      <p:sp>
        <p:nvSpPr>
          <p:cNvPr id="170" name="CustomShape 4"/>
          <p:cNvSpPr/>
          <p:nvPr/>
        </p:nvSpPr>
        <p:spPr>
          <a:xfrm>
            <a:off x="457200" y="1600200"/>
            <a:ext cx="8227800" cy="4524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tabLst>
                <a:tab pos="0" algn="l"/>
              </a:tabLst>
            </a:pPr>
            <a:r>
              <a:rPr lang="en-GB" sz="3200" b="0" strike="noStrike" spc="-1">
                <a:solidFill>
                  <a:srgbClr val="000000"/>
                </a:solidFill>
                <a:latin typeface="Calibri"/>
                <a:ea typeface="DejaVu Sans"/>
              </a:rPr>
              <a:t> </a:t>
            </a:r>
            <a:endParaRPr lang="de-DE" sz="3200" b="0" strike="noStrike" spc="-1">
              <a:latin typeface="Arial"/>
            </a:endParaRPr>
          </a:p>
        </p:txBody>
      </p:sp>
      <p:graphicFrame>
        <p:nvGraphicFramePr>
          <p:cNvPr id="171" name="Table 5"/>
          <p:cNvGraphicFramePr/>
          <p:nvPr/>
        </p:nvGraphicFramePr>
        <p:xfrm>
          <a:off x="683640" y="1945080"/>
          <a:ext cx="6761880" cy="2423520"/>
        </p:xfrm>
        <a:graphic>
          <a:graphicData uri="http://schemas.openxmlformats.org/drawingml/2006/table">
            <a:tbl>
              <a:tblPr/>
              <a:tblGrid>
                <a:gridCol w="1148400">
                  <a:extLst>
                    <a:ext uri="{9D8B030D-6E8A-4147-A177-3AD203B41FA5}">
                      <a16:colId xmlns:a16="http://schemas.microsoft.com/office/drawing/2014/main" val="20000"/>
                    </a:ext>
                  </a:extLst>
                </a:gridCol>
                <a:gridCol w="4065480">
                  <a:extLst>
                    <a:ext uri="{9D8B030D-6E8A-4147-A177-3AD203B41FA5}">
                      <a16:colId xmlns:a16="http://schemas.microsoft.com/office/drawing/2014/main" val="20001"/>
                    </a:ext>
                  </a:extLst>
                </a:gridCol>
                <a:gridCol w="1548360">
                  <a:extLst>
                    <a:ext uri="{9D8B030D-6E8A-4147-A177-3AD203B41FA5}">
                      <a16:colId xmlns:a16="http://schemas.microsoft.com/office/drawing/2014/main" val="20002"/>
                    </a:ext>
                  </a:extLst>
                </a:gridCol>
              </a:tblGrid>
              <a:tr h="524520">
                <a:tc gridSpan="3">
                  <a:txBody>
                    <a:bodyPr/>
                    <a:lstStyle/>
                    <a:p>
                      <a:pPr algn="just">
                        <a:lnSpc>
                          <a:spcPct val="100000"/>
                        </a:lnSpc>
                        <a:spcBef>
                          <a:spcPts val="300"/>
                        </a:spcBef>
                        <a:spcAft>
                          <a:spcPts val="300"/>
                        </a:spcAft>
                      </a:pPr>
                      <a:r>
                        <a:rPr lang="en-GB" sz="1200" b="0" strike="noStrike" spc="-1">
                          <a:solidFill>
                            <a:srgbClr val="000000"/>
                          </a:solidFill>
                          <a:latin typeface="Cambria"/>
                          <a:ea typeface="Cambria"/>
                        </a:rPr>
                        <a:t>Day 5: Friday 01-07-2022 </a:t>
                      </a:r>
                      <a:endParaRPr lang="de-DE" sz="1200" b="0" strike="noStrike" spc="-1">
                        <a:latin typeface="Arial"/>
                      </a:endParaRPr>
                    </a:p>
                    <a:p>
                      <a:pPr algn="just">
                        <a:lnSpc>
                          <a:spcPct val="100000"/>
                        </a:lnSpc>
                        <a:spcBef>
                          <a:spcPts val="300"/>
                        </a:spcBef>
                        <a:spcAft>
                          <a:spcPts val="300"/>
                        </a:spcAft>
                      </a:pPr>
                      <a:r>
                        <a:rPr lang="en-GB" sz="1200" b="0" strike="noStrike" spc="-1">
                          <a:solidFill>
                            <a:srgbClr val="000000"/>
                          </a:solidFill>
                          <a:latin typeface="Cambria"/>
                          <a:ea typeface="Calibri"/>
                        </a:rPr>
                        <a:t>Session (3): Chaired by </a:t>
                      </a:r>
                      <a:r>
                        <a:rPr lang="en-GB" sz="1200" b="0" strike="noStrike" spc="-1">
                          <a:solidFill>
                            <a:srgbClr val="000000"/>
                          </a:solidFill>
                          <a:latin typeface="Cambria"/>
                          <a:ea typeface="Cambria"/>
                        </a:rPr>
                        <a:t>Prof. Dr.-Ing. </a:t>
                      </a:r>
                      <a:r>
                        <a:rPr lang="en-GB" sz="1200" b="0" strike="noStrike" spc="-1">
                          <a:solidFill>
                            <a:srgbClr val="000000"/>
                          </a:solidFill>
                          <a:latin typeface="Cambria"/>
                          <a:ea typeface="Calibri"/>
                        </a:rPr>
                        <a:t> </a:t>
                      </a:r>
                      <a:r>
                        <a:rPr lang="en-GB" sz="1200" b="0" strike="noStrike" spc="-1">
                          <a:solidFill>
                            <a:srgbClr val="000000"/>
                          </a:solidFill>
                          <a:latin typeface="Cambria"/>
                          <a:ea typeface="Cambria"/>
                        </a:rPr>
                        <a:t>Yaarob Al Ghanem</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solidFill>
                      <a:srgbClr val="FAC090"/>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extLst>
                  <a:ext uri="{0D108BD9-81ED-4DB2-BD59-A6C34878D82A}">
                    <a16:rowId xmlns:a16="http://schemas.microsoft.com/office/drawing/2014/main" val="10000"/>
                  </a:ext>
                </a:extLst>
              </a:tr>
              <a:tr h="706320">
                <a:tc>
                  <a:txBody>
                    <a:bodyPr/>
                    <a:lstStyle/>
                    <a:p>
                      <a:pPr>
                        <a:lnSpc>
                          <a:spcPct val="100000"/>
                        </a:lnSpc>
                        <a:tabLst>
                          <a:tab pos="1101600" algn="l"/>
                        </a:tabLst>
                      </a:pPr>
                      <a:r>
                        <a:rPr lang="en-GB" sz="1200" b="0" strike="noStrike" spc="-1">
                          <a:solidFill>
                            <a:srgbClr val="000000"/>
                          </a:solidFill>
                          <a:latin typeface="Cambria"/>
                          <a:ea typeface="Cambria"/>
                        </a:rPr>
                        <a:t>10:00 – 12:00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a:lnSpc>
                          <a:spcPct val="100000"/>
                        </a:lnSpc>
                      </a:pPr>
                      <a:r>
                        <a:rPr lang="de-DE" sz="1200" b="0" strike="noStrike" spc="-1">
                          <a:solidFill>
                            <a:srgbClr val="000000"/>
                          </a:solidFill>
                          <a:latin typeface="Cambria"/>
                          <a:ea typeface="Cambria"/>
                        </a:rPr>
                        <a:t>Studio-Tour MDR (Mitteldeutscher Rundfunk)</a:t>
                      </a:r>
                      <a:endParaRPr lang="de-DE" sz="1200" b="0" strike="noStrike" spc="-1">
                        <a:latin typeface="Arial"/>
                      </a:endParaRPr>
                    </a:p>
                    <a:p>
                      <a:pPr>
                        <a:lnSpc>
                          <a:spcPct val="100000"/>
                        </a:lnSpc>
                      </a:pPr>
                      <a:r>
                        <a:rPr lang="de-DE" sz="1200" b="0" strike="noStrike" spc="-1">
                          <a:solidFill>
                            <a:srgbClr val="000000"/>
                          </a:solidFill>
                          <a:latin typeface="Cambria"/>
                          <a:ea typeface="Calibri"/>
                        </a:rPr>
                        <a:t> </a:t>
                      </a:r>
                      <a:endParaRPr lang="de-DE" sz="1200" b="0" strike="noStrike" spc="-1">
                        <a:latin typeface="Arial"/>
                      </a:endParaRPr>
                    </a:p>
                    <a:p>
                      <a:pPr marL="457200">
                        <a:lnSpc>
                          <a:spcPct val="115000"/>
                        </a:lnSpc>
                      </a:pPr>
                      <a:r>
                        <a:rPr lang="de-DE"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marL="457200">
                        <a:lnSpc>
                          <a:spcPct val="115000"/>
                        </a:lnSpc>
                      </a:pPr>
                      <a:r>
                        <a:rPr lang="en-GB" sz="1200" b="0" strike="noStrike" spc="-1">
                          <a:solidFill>
                            <a:srgbClr val="000000"/>
                          </a:solidFill>
                          <a:latin typeface="Cambria"/>
                          <a:ea typeface="Cambria"/>
                        </a:rPr>
                        <a:t>Kantstrasse 71 - 73, Leipzig</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extLst>
                  <a:ext uri="{0D108BD9-81ED-4DB2-BD59-A6C34878D82A}">
                    <a16:rowId xmlns:a16="http://schemas.microsoft.com/office/drawing/2014/main" val="10001"/>
                  </a:ext>
                </a:extLst>
              </a:tr>
              <a:tr h="448200">
                <a:tc>
                  <a:txBody>
                    <a:bodyPr/>
                    <a:lstStyle/>
                    <a:p>
                      <a:pPr>
                        <a:lnSpc>
                          <a:spcPct val="100000"/>
                        </a:lnSpc>
                        <a:tabLst>
                          <a:tab pos="1101600" algn="l"/>
                        </a:tabLst>
                      </a:pPr>
                      <a:r>
                        <a:rPr lang="en-GB" sz="1200" b="0" strike="noStrike" spc="-1">
                          <a:solidFill>
                            <a:srgbClr val="000000"/>
                          </a:solidFill>
                          <a:latin typeface="Cambria"/>
                          <a:ea typeface="Cambria"/>
                        </a:rPr>
                        <a:t>12:00 – 13:00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a:lnSpc>
                          <a:spcPct val="100000"/>
                        </a:lnSpc>
                      </a:pPr>
                      <a:r>
                        <a:rPr lang="en-GB" sz="1200" b="1" strike="noStrike" spc="-1">
                          <a:solidFill>
                            <a:srgbClr val="000000"/>
                          </a:solidFill>
                          <a:latin typeface="Cambria"/>
                          <a:ea typeface="Cambria"/>
                        </a:rPr>
                        <a:t>Visit to the HTWK digital laboratory “Cave” </a:t>
                      </a:r>
                      <a:endParaRPr lang="de-DE" sz="1200" b="0" strike="noStrike" spc="-1">
                        <a:latin typeface="Arial"/>
                      </a:endParaRPr>
                    </a:p>
                    <a:p>
                      <a:pPr>
                        <a:lnSpc>
                          <a:spcPct val="100000"/>
                        </a:lnSpc>
                      </a:pPr>
                      <a:r>
                        <a:rPr lang="en-GB" sz="1200" b="1" strike="noStrike" spc="-1">
                          <a:solidFill>
                            <a:srgbClr val="000000"/>
                          </a:solidFill>
                          <a:latin typeface="Cambria"/>
                          <a:ea typeface="Cambria"/>
                        </a:rPr>
                        <a:t>M.Sc. Alex Dekin</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marL="457200">
                        <a:lnSpc>
                          <a:spcPct val="115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extLst>
                  <a:ext uri="{0D108BD9-81ED-4DB2-BD59-A6C34878D82A}">
                    <a16:rowId xmlns:a16="http://schemas.microsoft.com/office/drawing/2014/main" val="10002"/>
                  </a:ext>
                </a:extLst>
              </a:tr>
              <a:tr h="448200">
                <a:tc>
                  <a:txBody>
                    <a:bodyPr/>
                    <a:lstStyle/>
                    <a:p>
                      <a:pPr>
                        <a:lnSpc>
                          <a:spcPct val="100000"/>
                        </a:lnSpc>
                        <a:tabLst>
                          <a:tab pos="1101600" algn="l"/>
                        </a:tabLst>
                      </a:pPr>
                      <a:r>
                        <a:rPr lang="en-GB" sz="1200" b="0" strike="noStrike" spc="-1">
                          <a:solidFill>
                            <a:srgbClr val="000000"/>
                          </a:solidFill>
                          <a:latin typeface="Cambria"/>
                          <a:ea typeface="Cambria"/>
                        </a:rPr>
                        <a:t>13:00 – 14:30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Final discussion, summary of the training session</a:t>
                      </a:r>
                      <a:endParaRPr lang="de-DE" sz="1200" b="0" strike="noStrike" spc="-1">
                        <a:latin typeface="Arial"/>
                      </a:endParaRPr>
                    </a:p>
                    <a:p>
                      <a:pPr>
                        <a:lnSpc>
                          <a:spcPct val="100000"/>
                        </a:lnSpc>
                      </a:pPr>
                      <a:r>
                        <a:rPr lang="en-GB"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tc>
                  <a:txBody>
                    <a:bodyPr/>
                    <a:lstStyle/>
                    <a:p>
                      <a:pPr>
                        <a:lnSpc>
                          <a:spcPct val="100000"/>
                        </a:lnSpc>
                      </a:pPr>
                      <a:r>
                        <a:rPr lang="en-GB" sz="1200" b="0" strike="noStrike" spc="-1">
                          <a:solidFill>
                            <a:srgbClr val="000000"/>
                          </a:solidFill>
                          <a:latin typeface="Cambria"/>
                          <a:ea typeface="Cambria"/>
                        </a:rPr>
                        <a:t>              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extLst>
                  <a:ext uri="{0D108BD9-81ED-4DB2-BD59-A6C34878D82A}">
                    <a16:rowId xmlns:a16="http://schemas.microsoft.com/office/drawing/2014/main" val="10003"/>
                  </a:ext>
                </a:extLst>
              </a:tr>
              <a:tr h="296640">
                <a:tc>
                  <a:txBody>
                    <a:bodyPr/>
                    <a:lstStyle/>
                    <a:p>
                      <a:pPr>
                        <a:lnSpc>
                          <a:spcPct val="100000"/>
                        </a:lnSpc>
                        <a:tabLst>
                          <a:tab pos="1101600" algn="l"/>
                        </a:tabLst>
                      </a:pPr>
                      <a:r>
                        <a:rPr lang="en-GB" sz="1200" b="0" strike="noStrike" spc="-1">
                          <a:solidFill>
                            <a:srgbClr val="000000"/>
                          </a:solidFill>
                          <a:latin typeface="Cambria"/>
                          <a:ea typeface="Cambria"/>
                        </a:rPr>
                        <a:t>14:30 – 15:00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marL="457200">
                        <a:lnSpc>
                          <a:spcPct val="115000"/>
                        </a:lnSpc>
                      </a:pPr>
                      <a:r>
                        <a:rPr lang="en-GB" sz="1200" b="0" strike="noStrike" spc="-1">
                          <a:solidFill>
                            <a:srgbClr val="000000"/>
                          </a:solidFill>
                          <a:latin typeface="Cambria"/>
                          <a:ea typeface="Calibri"/>
                        </a:rPr>
                        <a:t>Certificates awarding ceremony</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marL="457200">
                        <a:lnSpc>
                          <a:spcPct val="115000"/>
                        </a:lnSpc>
                      </a:pPr>
                      <a:r>
                        <a:rPr lang="en-GB" sz="1200" b="0" strike="noStrike" spc="-1">
                          <a:solidFill>
                            <a:srgbClr val="000000"/>
                          </a:solidFill>
                          <a:latin typeface="Cambria"/>
                          <a:ea typeface="Cambria"/>
                        </a:rPr>
                        <a:t>Room T_A1.27</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extLst>
                  <a:ext uri="{0D108BD9-81ED-4DB2-BD59-A6C34878D82A}">
                    <a16:rowId xmlns:a16="http://schemas.microsoft.com/office/drawing/2014/main" val="10004"/>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2" name="CustomShape 1"/>
          <p:cNvSpPr/>
          <p:nvPr/>
        </p:nvSpPr>
        <p:spPr>
          <a:xfrm>
            <a:off x="215640" y="3024000"/>
            <a:ext cx="8207280" cy="1308600"/>
          </a:xfrm>
          <a:prstGeom prst="rect">
            <a:avLst/>
          </a:prstGeom>
          <a:noFill/>
          <a:ln>
            <a:noFill/>
          </a:ln>
          <a:scene3d>
            <a:camera prst="obliqueTopRight"/>
            <a:lightRig rig="threePt" dir="t"/>
          </a:scene3d>
          <a:sp3d>
            <a:bevelT prst="angle"/>
          </a:sp3d>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GB" sz="4000" b="0" strike="noStrike" spc="-1">
                <a:solidFill>
                  <a:srgbClr val="000000"/>
                </a:solidFill>
                <a:latin typeface="Calibri"/>
                <a:ea typeface="DejaVu Sans"/>
              </a:rPr>
              <a:t>Many thanks for your </a:t>
            </a:r>
            <a:endParaRPr lang="de-DE" sz="4000" b="0" strike="noStrike" spc="-1">
              <a:latin typeface="Arial"/>
            </a:endParaRPr>
          </a:p>
          <a:p>
            <a:pPr algn="ctr">
              <a:lnSpc>
                <a:spcPct val="100000"/>
              </a:lnSpc>
            </a:pPr>
            <a:r>
              <a:rPr lang="en-GB" sz="4000" b="0" strike="noStrike" spc="-1">
                <a:solidFill>
                  <a:srgbClr val="000000"/>
                </a:solidFill>
                <a:latin typeface="Calibri"/>
                <a:ea typeface="DejaVu Sans"/>
              </a:rPr>
              <a:t>kind attention.</a:t>
            </a:r>
            <a:endParaRPr lang="de-DE" sz="4000" b="0" strike="noStrike" spc="-1">
              <a:latin typeface="Arial"/>
            </a:endParaRPr>
          </a:p>
        </p:txBody>
      </p:sp>
      <p:sp>
        <p:nvSpPr>
          <p:cNvPr id="173" name="CustomShape 2"/>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1D2CC203-D80D-4F51-B3EE-78FD59BAFAF2}" type="slidenum">
              <a:rPr lang="en-GB" sz="1200" b="0" strike="noStrike" spc="-1">
                <a:solidFill>
                  <a:srgbClr val="FFFFFF"/>
                </a:solidFill>
                <a:latin typeface="Calibri"/>
                <a:ea typeface="DejaVu Sans"/>
              </a:rPr>
              <a:t>21</a:t>
            </a:fld>
            <a:endParaRPr lang="de-DE"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ustomShape 1"/>
          <p:cNvSpPr/>
          <p:nvPr/>
        </p:nvSpPr>
        <p:spPr>
          <a:xfrm>
            <a:off x="470520" y="26064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82000"/>
          </a:bodyPr>
          <a:lstStyle/>
          <a:p>
            <a:pPr algn="ctr">
              <a:lnSpc>
                <a:spcPct val="100000"/>
              </a:lnSpc>
            </a:pPr>
            <a:r>
              <a:rPr lang="en-US" sz="4400" b="0" strike="noStrike" spc="-1">
                <a:solidFill>
                  <a:srgbClr val="F2F2F2"/>
                </a:solidFill>
                <a:latin typeface="Calibri"/>
                <a:ea typeface="DejaVu Sans"/>
              </a:rPr>
              <a:t> Work Package 2</a:t>
            </a:r>
            <a:r>
              <a:t/>
            </a:r>
            <a:br/>
            <a:endParaRPr lang="de-DE" sz="4400" b="0" strike="noStrike" spc="-1">
              <a:latin typeface="Arial"/>
            </a:endParaRPr>
          </a:p>
        </p:txBody>
      </p:sp>
      <p:sp>
        <p:nvSpPr>
          <p:cNvPr id="90" name="CustomShape 2"/>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DA54372F-E7AE-4F67-944A-9D8F58443EE2}" type="slidenum">
              <a:rPr lang="en-GB" sz="1200" b="0" strike="noStrike" spc="-1">
                <a:solidFill>
                  <a:srgbClr val="8B8B8B"/>
                </a:solidFill>
                <a:latin typeface="Calibri"/>
                <a:ea typeface="DejaVu Sans"/>
              </a:rPr>
              <a:t>3</a:t>
            </a:fld>
            <a:endParaRPr lang="de-DE" sz="1200" b="0" strike="noStrike" spc="-1">
              <a:latin typeface="Arial"/>
            </a:endParaRPr>
          </a:p>
        </p:txBody>
      </p:sp>
      <p:graphicFrame>
        <p:nvGraphicFramePr>
          <p:cNvPr id="91" name="Table 3"/>
          <p:cNvGraphicFramePr/>
          <p:nvPr/>
        </p:nvGraphicFramePr>
        <p:xfrm>
          <a:off x="457200" y="2781000"/>
          <a:ext cx="8228880" cy="3074040"/>
        </p:xfrm>
        <a:graphic>
          <a:graphicData uri="http://schemas.openxmlformats.org/drawingml/2006/table">
            <a:tbl>
              <a:tblPr/>
              <a:tblGrid>
                <a:gridCol w="874440">
                  <a:extLst>
                    <a:ext uri="{9D8B030D-6E8A-4147-A177-3AD203B41FA5}">
                      <a16:colId xmlns:a16="http://schemas.microsoft.com/office/drawing/2014/main" val="20000"/>
                    </a:ext>
                  </a:extLst>
                </a:gridCol>
                <a:gridCol w="1529280">
                  <a:extLst>
                    <a:ext uri="{9D8B030D-6E8A-4147-A177-3AD203B41FA5}">
                      <a16:colId xmlns:a16="http://schemas.microsoft.com/office/drawing/2014/main" val="20001"/>
                    </a:ext>
                  </a:extLst>
                </a:gridCol>
                <a:gridCol w="846360">
                  <a:extLst>
                    <a:ext uri="{9D8B030D-6E8A-4147-A177-3AD203B41FA5}">
                      <a16:colId xmlns:a16="http://schemas.microsoft.com/office/drawing/2014/main" val="20002"/>
                    </a:ext>
                  </a:extLst>
                </a:gridCol>
                <a:gridCol w="792000">
                  <a:extLst>
                    <a:ext uri="{9D8B030D-6E8A-4147-A177-3AD203B41FA5}">
                      <a16:colId xmlns:a16="http://schemas.microsoft.com/office/drawing/2014/main" val="20003"/>
                    </a:ext>
                  </a:extLst>
                </a:gridCol>
                <a:gridCol w="864000">
                  <a:extLst>
                    <a:ext uri="{9D8B030D-6E8A-4147-A177-3AD203B41FA5}">
                      <a16:colId xmlns:a16="http://schemas.microsoft.com/office/drawing/2014/main" val="20004"/>
                    </a:ext>
                  </a:extLst>
                </a:gridCol>
                <a:gridCol w="3323160">
                  <a:extLst>
                    <a:ext uri="{9D8B030D-6E8A-4147-A177-3AD203B41FA5}">
                      <a16:colId xmlns:a16="http://schemas.microsoft.com/office/drawing/2014/main" val="20005"/>
                    </a:ext>
                  </a:extLst>
                </a:gridCol>
              </a:tblGrid>
              <a:tr h="420840">
                <a:tc>
                  <a:txBody>
                    <a:bodyPr/>
                    <a:lstStyle/>
                    <a:p>
                      <a:pPr algn="ctr">
                        <a:lnSpc>
                          <a:spcPct val="107000"/>
                        </a:lnSpc>
                      </a:pPr>
                      <a:r>
                        <a:rPr lang="en-US" sz="1400" b="1" strike="noStrike" spc="-1">
                          <a:solidFill>
                            <a:srgbClr val="000000"/>
                          </a:solidFill>
                          <a:latin typeface="Times New Roman"/>
                          <a:ea typeface="Times New Roman"/>
                        </a:rPr>
                        <a:t>Activity N°</a:t>
                      </a:r>
                      <a:endParaRPr lang="de-DE" sz="14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n-US" sz="1400" b="1" strike="noStrike" spc="-1">
                          <a:solidFill>
                            <a:srgbClr val="000000"/>
                          </a:solidFill>
                          <a:latin typeface="Times New Roman"/>
                          <a:ea typeface="Times New Roman"/>
                        </a:rPr>
                        <a:t>Activity </a:t>
                      </a:r>
                      <a:endParaRPr lang="de-DE" sz="1400" b="0" strike="noStrike" spc="-1">
                        <a:latin typeface="Arial"/>
                      </a:endParaRPr>
                    </a:p>
                    <a:p>
                      <a:pPr algn="ctr">
                        <a:lnSpc>
                          <a:spcPct val="107000"/>
                        </a:lnSpc>
                      </a:pPr>
                      <a:r>
                        <a:rPr lang="en-US" sz="1400" b="1" strike="noStrike" spc="-1">
                          <a:solidFill>
                            <a:srgbClr val="000000"/>
                          </a:solidFill>
                          <a:latin typeface="Times New Roman"/>
                          <a:ea typeface="Times New Roman"/>
                        </a:rPr>
                        <a:t>Title</a:t>
                      </a:r>
                      <a:endParaRPr lang="de-DE" sz="14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n-US" sz="1400" b="1" strike="noStrike" spc="-1">
                          <a:solidFill>
                            <a:srgbClr val="000000"/>
                          </a:solidFill>
                          <a:latin typeface="Times New Roman"/>
                          <a:ea typeface="Times New Roman"/>
                        </a:rPr>
                        <a:t>Start date</a:t>
                      </a:r>
                      <a:endParaRPr lang="de-DE" sz="14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n-US" sz="1400" b="1" strike="noStrike" spc="-1">
                          <a:solidFill>
                            <a:srgbClr val="000000"/>
                          </a:solidFill>
                          <a:latin typeface="Times New Roman"/>
                          <a:ea typeface="Times New Roman"/>
                        </a:rPr>
                        <a:t>End date</a:t>
                      </a:r>
                      <a:endParaRPr lang="de-DE" sz="14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n-US" sz="1400" b="1" strike="noStrike" spc="-1">
                          <a:solidFill>
                            <a:srgbClr val="000000"/>
                          </a:solidFill>
                          <a:latin typeface="Times New Roman"/>
                          <a:ea typeface="Times New Roman"/>
                        </a:rPr>
                        <a:t>Place</a:t>
                      </a:r>
                      <a:endParaRPr lang="de-DE" sz="14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7000"/>
                        </a:lnSpc>
                      </a:pPr>
                      <a:r>
                        <a:rPr lang="en-US" sz="1400" b="1" strike="noStrike" spc="-1">
                          <a:solidFill>
                            <a:srgbClr val="000000"/>
                          </a:solidFill>
                          <a:latin typeface="Times New Roman"/>
                          <a:ea typeface="Times New Roman"/>
                        </a:rPr>
                        <a:t>Description of the activity carried out</a:t>
                      </a:r>
                      <a:endParaRPr lang="de-DE" sz="14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r h="2653560">
                <a:tc>
                  <a:txBody>
                    <a:bodyPr/>
                    <a:lstStyle/>
                    <a:p>
                      <a:pPr>
                        <a:lnSpc>
                          <a:spcPct val="107000"/>
                        </a:lnSpc>
                      </a:pPr>
                      <a:r>
                        <a:rPr lang="en-US" sz="1600" b="0" strike="noStrike" spc="-1">
                          <a:solidFill>
                            <a:srgbClr val="000000"/>
                          </a:solidFill>
                          <a:latin typeface="Times New Roman"/>
                          <a:ea typeface="Times New Roman"/>
                        </a:rPr>
                        <a:t>2.1</a:t>
                      </a:r>
                      <a:endParaRPr lang="de-DE" sz="16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600" b="0" strike="noStrike" spc="-1">
                          <a:solidFill>
                            <a:srgbClr val="000000"/>
                          </a:solidFill>
                          <a:latin typeface="Times New Roman"/>
                          <a:ea typeface="Times New Roman"/>
                        </a:rPr>
                        <a:t>Scoping and Market Needs Analysis</a:t>
                      </a:r>
                      <a:endParaRPr lang="de-DE" sz="16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600" b="0" strike="noStrike" spc="-1">
                          <a:solidFill>
                            <a:srgbClr val="000000"/>
                          </a:solidFill>
                          <a:latin typeface="Times New Roman"/>
                          <a:ea typeface="Times New Roman"/>
                        </a:rPr>
                        <a:t>15-01-2019</a:t>
                      </a:r>
                      <a:endParaRPr lang="de-DE" sz="16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600" b="0" strike="noStrike" spc="-1">
                          <a:solidFill>
                            <a:srgbClr val="000000"/>
                          </a:solidFill>
                          <a:latin typeface="Times New Roman"/>
                          <a:ea typeface="Times New Roman"/>
                        </a:rPr>
                        <a:t>15-09-2019</a:t>
                      </a:r>
                      <a:endParaRPr lang="de-DE" sz="16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600" b="0" strike="noStrike" spc="-1">
                          <a:solidFill>
                            <a:srgbClr val="000000"/>
                          </a:solidFill>
                          <a:latin typeface="Times New Roman"/>
                          <a:ea typeface="Times New Roman"/>
                        </a:rPr>
                        <a:t>Jordan</a:t>
                      </a:r>
                      <a:endParaRPr lang="de-DE" sz="16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600" b="0" strike="noStrike" spc="-1">
                          <a:solidFill>
                            <a:srgbClr val="000000"/>
                          </a:solidFill>
                          <a:latin typeface="Times New Roman"/>
                          <a:ea typeface="Times New Roman"/>
                        </a:rPr>
                        <a:t>Provided a scoping and needs analysis exercise to investigate the current status in the field of unemployment and poverty issues, actual market demands, trends and needs as well government policies and regulations. </a:t>
                      </a:r>
                      <a:endParaRPr lang="de-DE" sz="1600" b="0" strike="noStrike" spc="-1">
                        <a:latin typeface="Arial"/>
                      </a:endParaRPr>
                    </a:p>
                    <a:p>
                      <a:pPr>
                        <a:lnSpc>
                          <a:spcPct val="107000"/>
                        </a:lnSpc>
                      </a:pPr>
                      <a:r>
                        <a:rPr lang="en-US" sz="1600" b="0" strike="noStrike" spc="-1">
                          <a:solidFill>
                            <a:srgbClr val="000000"/>
                          </a:solidFill>
                          <a:latin typeface="Times New Roman"/>
                          <a:ea typeface="Times New Roman"/>
                        </a:rPr>
                        <a:t>The investigation commences with desk research and on-line survey for Jordanian Stakeholders, including new graduates, student, local community, enterprises and governmental bodies.</a:t>
                      </a:r>
                      <a:endParaRPr lang="de-DE" sz="16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1"/>
                  </a:ext>
                </a:extLst>
              </a:tr>
            </a:tbl>
          </a:graphicData>
        </a:graphic>
      </p:graphicFrame>
      <p:sp>
        <p:nvSpPr>
          <p:cNvPr id="92" name="CustomShape 4"/>
          <p:cNvSpPr/>
          <p:nvPr/>
        </p:nvSpPr>
        <p:spPr>
          <a:xfrm>
            <a:off x="2016000" y="1845000"/>
            <a:ext cx="568692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800" b="1" u="sng" strike="noStrike" spc="-1">
                <a:solidFill>
                  <a:srgbClr val="000000"/>
                </a:solidFill>
                <a:uFillTx/>
                <a:latin typeface="Times New Roman"/>
                <a:ea typeface="Times New Roman"/>
              </a:rPr>
              <a:t>Activities carried out to date to achieve project result</a:t>
            </a:r>
            <a:endParaRPr lang="de-DE" sz="1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CustomShape 1"/>
          <p:cNvSpPr/>
          <p:nvPr/>
        </p:nvSpPr>
        <p:spPr>
          <a:xfrm>
            <a:off x="470520" y="26064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82000"/>
          </a:bodyPr>
          <a:lstStyle/>
          <a:p>
            <a:pPr algn="ctr">
              <a:lnSpc>
                <a:spcPct val="100000"/>
              </a:lnSpc>
            </a:pPr>
            <a:r>
              <a:rPr lang="en-US" sz="4400" b="0" strike="noStrike" spc="-1">
                <a:solidFill>
                  <a:srgbClr val="F2F2F2"/>
                </a:solidFill>
                <a:latin typeface="Calibri"/>
                <a:ea typeface="DejaVu Sans"/>
              </a:rPr>
              <a:t> Work Package 2</a:t>
            </a:r>
            <a:r>
              <a:t/>
            </a:r>
            <a:br/>
            <a:endParaRPr lang="de-DE" sz="4400" b="0" strike="noStrike" spc="-1">
              <a:latin typeface="Arial"/>
            </a:endParaRPr>
          </a:p>
        </p:txBody>
      </p:sp>
      <p:sp>
        <p:nvSpPr>
          <p:cNvPr id="94" name="CustomShape 2"/>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85C0B803-69CE-410F-B6B7-92DE3B81F079}" type="slidenum">
              <a:rPr lang="en-GB" sz="1200" b="0" strike="noStrike" spc="-1">
                <a:solidFill>
                  <a:srgbClr val="8B8B8B"/>
                </a:solidFill>
                <a:latin typeface="Calibri"/>
                <a:ea typeface="DejaVu Sans"/>
              </a:rPr>
              <a:t>4</a:t>
            </a:fld>
            <a:endParaRPr lang="de-DE" sz="1200" b="0" strike="noStrike" spc="-1">
              <a:latin typeface="Arial"/>
            </a:endParaRPr>
          </a:p>
        </p:txBody>
      </p:sp>
      <p:sp>
        <p:nvSpPr>
          <p:cNvPr id="95" name="CustomShape 3"/>
          <p:cNvSpPr/>
          <p:nvPr/>
        </p:nvSpPr>
        <p:spPr>
          <a:xfrm>
            <a:off x="1691640" y="1845000"/>
            <a:ext cx="629928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800" b="1" u="sng" strike="noStrike" spc="-1">
                <a:solidFill>
                  <a:srgbClr val="000000"/>
                </a:solidFill>
                <a:uFillTx/>
                <a:latin typeface="Times New Roman"/>
                <a:ea typeface="Times New Roman"/>
              </a:rPr>
              <a:t>Activities carried out to date to achieve project result</a:t>
            </a:r>
            <a:endParaRPr lang="de-DE" sz="1800" b="0" strike="noStrike" spc="-1">
              <a:latin typeface="Arial"/>
            </a:endParaRPr>
          </a:p>
        </p:txBody>
      </p:sp>
      <p:graphicFrame>
        <p:nvGraphicFramePr>
          <p:cNvPr id="96" name="Table 4"/>
          <p:cNvGraphicFramePr/>
          <p:nvPr/>
        </p:nvGraphicFramePr>
        <p:xfrm>
          <a:off x="457200" y="2657520"/>
          <a:ext cx="8228880" cy="1000440"/>
        </p:xfrm>
        <a:graphic>
          <a:graphicData uri="http://schemas.openxmlformats.org/drawingml/2006/table">
            <a:tbl>
              <a:tblPr/>
              <a:tblGrid>
                <a:gridCol w="712440">
                  <a:extLst>
                    <a:ext uri="{9D8B030D-6E8A-4147-A177-3AD203B41FA5}">
                      <a16:colId xmlns:a16="http://schemas.microsoft.com/office/drawing/2014/main" val="20000"/>
                    </a:ext>
                  </a:extLst>
                </a:gridCol>
                <a:gridCol w="1691280">
                  <a:extLst>
                    <a:ext uri="{9D8B030D-6E8A-4147-A177-3AD203B41FA5}">
                      <a16:colId xmlns:a16="http://schemas.microsoft.com/office/drawing/2014/main" val="20001"/>
                    </a:ext>
                  </a:extLst>
                </a:gridCol>
                <a:gridCol w="836280">
                  <a:extLst>
                    <a:ext uri="{9D8B030D-6E8A-4147-A177-3AD203B41FA5}">
                      <a16:colId xmlns:a16="http://schemas.microsoft.com/office/drawing/2014/main" val="20002"/>
                    </a:ext>
                  </a:extLst>
                </a:gridCol>
                <a:gridCol w="936000">
                  <a:extLst>
                    <a:ext uri="{9D8B030D-6E8A-4147-A177-3AD203B41FA5}">
                      <a16:colId xmlns:a16="http://schemas.microsoft.com/office/drawing/2014/main" val="20003"/>
                    </a:ext>
                  </a:extLst>
                </a:gridCol>
                <a:gridCol w="720000">
                  <a:extLst>
                    <a:ext uri="{9D8B030D-6E8A-4147-A177-3AD203B41FA5}">
                      <a16:colId xmlns:a16="http://schemas.microsoft.com/office/drawing/2014/main" val="20004"/>
                    </a:ext>
                  </a:extLst>
                </a:gridCol>
                <a:gridCol w="3333240">
                  <a:extLst>
                    <a:ext uri="{9D8B030D-6E8A-4147-A177-3AD203B41FA5}">
                      <a16:colId xmlns:a16="http://schemas.microsoft.com/office/drawing/2014/main" val="20005"/>
                    </a:ext>
                  </a:extLst>
                </a:gridCol>
              </a:tblGrid>
              <a:tr h="1000800">
                <a:tc>
                  <a:txBody>
                    <a:bodyPr/>
                    <a:lstStyle/>
                    <a:p>
                      <a:pPr>
                        <a:lnSpc>
                          <a:spcPct val="107000"/>
                        </a:lnSpc>
                      </a:pPr>
                      <a:r>
                        <a:rPr lang="en-US" sz="1600" b="0" strike="noStrike" spc="-1">
                          <a:solidFill>
                            <a:srgbClr val="000000"/>
                          </a:solidFill>
                          <a:latin typeface="Times New Roman"/>
                          <a:ea typeface="Times New Roman"/>
                        </a:rPr>
                        <a:t>2.2</a:t>
                      </a:r>
                      <a:endParaRPr lang="de-DE" sz="16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600" b="0" strike="noStrike" spc="-1">
                          <a:solidFill>
                            <a:srgbClr val="000000"/>
                          </a:solidFill>
                          <a:latin typeface="Times New Roman"/>
                          <a:ea typeface="Times New Roman"/>
                        </a:rPr>
                        <a:t>Purchasing equipment, installation and preparation the BSNB</a:t>
                      </a:r>
                      <a:endParaRPr lang="de-DE" sz="16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600" b="0" strike="noStrike" spc="-1">
                          <a:solidFill>
                            <a:srgbClr val="000000"/>
                          </a:solidFill>
                          <a:latin typeface="Times New Roman"/>
                          <a:ea typeface="Times New Roman"/>
                        </a:rPr>
                        <a:t>15-01-2019</a:t>
                      </a:r>
                      <a:endParaRPr lang="de-DE" sz="16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600" b="0" strike="noStrike" spc="-1">
                          <a:solidFill>
                            <a:srgbClr val="000000"/>
                          </a:solidFill>
                          <a:latin typeface="Times New Roman"/>
                          <a:ea typeface="Times New Roman"/>
                        </a:rPr>
                        <a:t>15-10-2019</a:t>
                      </a:r>
                      <a:endParaRPr lang="de-DE" sz="16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600" b="0" strike="noStrike" spc="-1">
                          <a:solidFill>
                            <a:srgbClr val="000000"/>
                          </a:solidFill>
                          <a:latin typeface="Times New Roman"/>
                          <a:ea typeface="Times New Roman"/>
                        </a:rPr>
                        <a:t>Jordan</a:t>
                      </a:r>
                      <a:endParaRPr lang="de-DE" sz="16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600" b="0" strike="noStrike" spc="-1">
                          <a:solidFill>
                            <a:srgbClr val="000000"/>
                          </a:solidFill>
                          <a:latin typeface="Times New Roman"/>
                          <a:ea typeface="Times New Roman"/>
                        </a:rPr>
                        <a:t>The main purpose of this activity was equipment of allocated rooms for centers and equipping them with the modern information technology. Erasmus and MU regulation have been followed in purchasing the equipment. All the equipment purchased to help the training process. Data show, laptops, routers and computers installed in the training rooms at the partner universities in Jordan.</a:t>
                      </a:r>
                      <a:endParaRPr lang="de-DE" sz="1600" b="0" strike="noStrike" spc="-1">
                        <a:latin typeface="Arial"/>
                      </a:endParaRPr>
                    </a:p>
                  </a:txBody>
                  <a:tcPr marL="63720" marR="63720">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CustomShape 1"/>
          <p:cNvSpPr/>
          <p:nvPr/>
        </p:nvSpPr>
        <p:spPr>
          <a:xfrm>
            <a:off x="470520" y="26064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82000"/>
          </a:bodyPr>
          <a:lstStyle/>
          <a:p>
            <a:pPr algn="ctr">
              <a:lnSpc>
                <a:spcPct val="100000"/>
              </a:lnSpc>
            </a:pPr>
            <a:r>
              <a:rPr lang="en-US" sz="4400" b="0" strike="noStrike" spc="-1">
                <a:solidFill>
                  <a:srgbClr val="F2F2F2"/>
                </a:solidFill>
                <a:latin typeface="Calibri"/>
                <a:ea typeface="DejaVu Sans"/>
              </a:rPr>
              <a:t> Work Package 2</a:t>
            </a:r>
            <a:r>
              <a:t/>
            </a:r>
            <a:br/>
            <a:endParaRPr lang="de-DE" sz="4400" b="0" strike="noStrike" spc="-1">
              <a:latin typeface="Arial"/>
            </a:endParaRPr>
          </a:p>
        </p:txBody>
      </p:sp>
      <p:sp>
        <p:nvSpPr>
          <p:cNvPr id="98" name="CustomShape 2"/>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52B525C7-4777-4370-B623-5E2DA41DC564}" type="slidenum">
              <a:rPr lang="en-GB" sz="1200" b="0" strike="noStrike" spc="-1">
                <a:solidFill>
                  <a:srgbClr val="8B8B8B"/>
                </a:solidFill>
                <a:latin typeface="Calibri"/>
                <a:ea typeface="DejaVu Sans"/>
              </a:rPr>
              <a:t>5</a:t>
            </a:fld>
            <a:endParaRPr lang="de-DE" sz="1200" b="0" strike="noStrike" spc="-1">
              <a:latin typeface="Arial"/>
            </a:endParaRPr>
          </a:p>
        </p:txBody>
      </p:sp>
      <p:sp>
        <p:nvSpPr>
          <p:cNvPr id="99" name="CustomShape 3"/>
          <p:cNvSpPr/>
          <p:nvPr/>
        </p:nvSpPr>
        <p:spPr>
          <a:xfrm>
            <a:off x="1763640" y="1484640"/>
            <a:ext cx="5182920" cy="363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800" b="1" u="sng" strike="noStrike" spc="-1">
                <a:solidFill>
                  <a:srgbClr val="000000"/>
                </a:solidFill>
                <a:uFillTx/>
                <a:latin typeface="Times New Roman"/>
                <a:ea typeface="Times New Roman"/>
              </a:rPr>
              <a:t>Activities carried out to date to achieve this result</a:t>
            </a:r>
            <a:endParaRPr lang="de-DE" sz="1800" b="0" strike="noStrike" spc="-1">
              <a:latin typeface="Arial"/>
            </a:endParaRPr>
          </a:p>
        </p:txBody>
      </p:sp>
      <p:graphicFrame>
        <p:nvGraphicFramePr>
          <p:cNvPr id="100" name="Table 4"/>
          <p:cNvGraphicFramePr/>
          <p:nvPr/>
        </p:nvGraphicFramePr>
        <p:xfrm>
          <a:off x="470520" y="1962360"/>
          <a:ext cx="8228880" cy="4785480"/>
        </p:xfrm>
        <a:graphic>
          <a:graphicData uri="http://schemas.openxmlformats.org/drawingml/2006/table">
            <a:tbl>
              <a:tblPr/>
              <a:tblGrid>
                <a:gridCol w="428760">
                  <a:extLst>
                    <a:ext uri="{9D8B030D-6E8A-4147-A177-3AD203B41FA5}">
                      <a16:colId xmlns:a16="http://schemas.microsoft.com/office/drawing/2014/main" val="20000"/>
                    </a:ext>
                  </a:extLst>
                </a:gridCol>
                <a:gridCol w="936000">
                  <a:extLst>
                    <a:ext uri="{9D8B030D-6E8A-4147-A177-3AD203B41FA5}">
                      <a16:colId xmlns:a16="http://schemas.microsoft.com/office/drawing/2014/main" val="20001"/>
                    </a:ext>
                  </a:extLst>
                </a:gridCol>
                <a:gridCol w="720000">
                  <a:extLst>
                    <a:ext uri="{9D8B030D-6E8A-4147-A177-3AD203B41FA5}">
                      <a16:colId xmlns:a16="http://schemas.microsoft.com/office/drawing/2014/main" val="20002"/>
                    </a:ext>
                  </a:extLst>
                </a:gridCol>
                <a:gridCol w="576000">
                  <a:extLst>
                    <a:ext uri="{9D8B030D-6E8A-4147-A177-3AD203B41FA5}">
                      <a16:colId xmlns:a16="http://schemas.microsoft.com/office/drawing/2014/main" val="20003"/>
                    </a:ext>
                  </a:extLst>
                </a:gridCol>
                <a:gridCol w="360000">
                  <a:extLst>
                    <a:ext uri="{9D8B030D-6E8A-4147-A177-3AD203B41FA5}">
                      <a16:colId xmlns:a16="http://schemas.microsoft.com/office/drawing/2014/main" val="20004"/>
                    </a:ext>
                  </a:extLst>
                </a:gridCol>
                <a:gridCol w="3546360">
                  <a:extLst>
                    <a:ext uri="{9D8B030D-6E8A-4147-A177-3AD203B41FA5}">
                      <a16:colId xmlns:a16="http://schemas.microsoft.com/office/drawing/2014/main" val="20005"/>
                    </a:ext>
                  </a:extLst>
                </a:gridCol>
                <a:gridCol w="1662120">
                  <a:extLst>
                    <a:ext uri="{9D8B030D-6E8A-4147-A177-3AD203B41FA5}">
                      <a16:colId xmlns:a16="http://schemas.microsoft.com/office/drawing/2014/main" val="20006"/>
                    </a:ext>
                  </a:extLst>
                </a:gridCol>
              </a:tblGrid>
              <a:tr h="4785840">
                <a:tc>
                  <a:txBody>
                    <a:bodyPr/>
                    <a:lstStyle/>
                    <a:p>
                      <a:pPr>
                        <a:lnSpc>
                          <a:spcPct val="107000"/>
                        </a:lnSpc>
                      </a:pPr>
                      <a:r>
                        <a:rPr lang="en-US" sz="1400" b="0" strike="noStrike" spc="-1">
                          <a:solidFill>
                            <a:srgbClr val="000000"/>
                          </a:solidFill>
                          <a:latin typeface="Times New Roman"/>
                          <a:ea typeface="Times New Roman"/>
                        </a:rPr>
                        <a:t>2.3</a:t>
                      </a:r>
                      <a:endParaRPr lang="de-DE" sz="1400" b="0" strike="noStrike" spc="-1">
                        <a:latin typeface="Arial"/>
                      </a:endParaRPr>
                    </a:p>
                  </a:txBody>
                  <a:tcPr marL="33120" marR="331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400" b="0" strike="noStrike" spc="-1">
                          <a:solidFill>
                            <a:srgbClr val="000000"/>
                          </a:solidFill>
                          <a:latin typeface="Times New Roman"/>
                          <a:ea typeface="Times New Roman"/>
                        </a:rPr>
                        <a:t>Training to study of the experience of EU</a:t>
                      </a:r>
                      <a:endParaRPr lang="de-DE" sz="1400" b="0" strike="noStrike" spc="-1">
                        <a:latin typeface="Arial"/>
                      </a:endParaRPr>
                    </a:p>
                  </a:txBody>
                  <a:tcPr marL="33120" marR="331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400" b="0" strike="noStrike" spc="-1">
                          <a:solidFill>
                            <a:srgbClr val="000000"/>
                          </a:solidFill>
                          <a:latin typeface="Times New Roman"/>
                          <a:ea typeface="Times New Roman"/>
                        </a:rPr>
                        <a:t>15-02-2019</a:t>
                      </a:r>
                      <a:endParaRPr lang="de-DE" sz="1400" b="0" strike="noStrike" spc="-1">
                        <a:latin typeface="Arial"/>
                      </a:endParaRPr>
                    </a:p>
                  </a:txBody>
                  <a:tcPr marL="33120" marR="331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400" b="0" strike="noStrike" spc="-1">
                          <a:solidFill>
                            <a:srgbClr val="000000"/>
                          </a:solidFill>
                          <a:latin typeface="Times New Roman"/>
                          <a:ea typeface="Times New Roman"/>
                        </a:rPr>
                        <a:t>15-11-2020</a:t>
                      </a:r>
                      <a:endParaRPr lang="de-DE" sz="1400" b="0" strike="noStrike" spc="-1">
                        <a:latin typeface="Arial"/>
                      </a:endParaRPr>
                    </a:p>
                  </a:txBody>
                  <a:tcPr marL="33120" marR="331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400" b="0" strike="noStrike" spc="-1">
                          <a:solidFill>
                            <a:srgbClr val="000000"/>
                          </a:solidFill>
                          <a:latin typeface="Times New Roman"/>
                          <a:ea typeface="Times New Roman"/>
                        </a:rPr>
                        <a:t>EU</a:t>
                      </a:r>
                      <a:endParaRPr lang="de-DE" sz="1400" b="0" strike="noStrike" spc="-1">
                        <a:latin typeface="Arial"/>
                      </a:endParaRPr>
                    </a:p>
                  </a:txBody>
                  <a:tcPr marL="33120" marR="331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300" b="0" strike="noStrike" spc="-1">
                          <a:solidFill>
                            <a:srgbClr val="000000"/>
                          </a:solidFill>
                          <a:latin typeface="Times New Roman"/>
                          <a:ea typeface="Times New Roman"/>
                        </a:rPr>
                        <a:t>Representatives of each JO partner have participated in training sessions at the EU partners: </a:t>
                      </a:r>
                      <a:endParaRPr lang="de-DE" sz="1300" b="0" strike="noStrike" spc="-1">
                        <a:latin typeface="Arial"/>
                      </a:endParaRPr>
                    </a:p>
                    <a:p>
                      <a:pPr>
                        <a:lnSpc>
                          <a:spcPct val="107000"/>
                        </a:lnSpc>
                      </a:pPr>
                      <a:r>
                        <a:rPr lang="en-US" sz="1300" b="0" strike="noStrike" spc="-1">
                          <a:solidFill>
                            <a:srgbClr val="000000"/>
                          </a:solidFill>
                          <a:latin typeface="Times New Roman"/>
                          <a:ea typeface="Times New Roman"/>
                        </a:rPr>
                        <a:t>- at HTWK on 28-30 August 2019 and </a:t>
                      </a:r>
                      <a:endParaRPr lang="de-DE" sz="1300" b="0" strike="noStrike" spc="-1">
                        <a:latin typeface="Arial"/>
                      </a:endParaRPr>
                    </a:p>
                    <a:p>
                      <a:pPr>
                        <a:lnSpc>
                          <a:spcPct val="107000"/>
                        </a:lnSpc>
                      </a:pPr>
                      <a:r>
                        <a:rPr lang="en-US" sz="1300" b="0" strike="noStrike" spc="-1">
                          <a:solidFill>
                            <a:srgbClr val="000000"/>
                          </a:solidFill>
                          <a:latin typeface="Times New Roman"/>
                          <a:ea typeface="Times New Roman"/>
                        </a:rPr>
                        <a:t>- in UCY on 26-28 November 2019. </a:t>
                      </a:r>
                      <a:endParaRPr lang="de-DE" sz="1300" b="0" strike="noStrike" spc="-1">
                        <a:latin typeface="Arial"/>
                      </a:endParaRPr>
                    </a:p>
                    <a:p>
                      <a:pPr>
                        <a:lnSpc>
                          <a:spcPct val="107000"/>
                        </a:lnSpc>
                      </a:pPr>
                      <a:endParaRPr lang="de-DE" sz="1300" b="0" strike="noStrike" spc="-1">
                        <a:latin typeface="Arial"/>
                      </a:endParaRPr>
                    </a:p>
                    <a:p>
                      <a:pPr>
                        <a:lnSpc>
                          <a:spcPct val="107000"/>
                        </a:lnSpc>
                      </a:pPr>
                      <a:r>
                        <a:rPr lang="en-US" sz="1300" b="0" strike="noStrike" spc="-1">
                          <a:solidFill>
                            <a:srgbClr val="000000"/>
                          </a:solidFill>
                          <a:latin typeface="Times New Roman"/>
                          <a:ea typeface="Times New Roman"/>
                        </a:rPr>
                        <a:t>Partners of HTWK and UCY shared their experience about Job preparation and Career development; and Information Technologies in career development. </a:t>
                      </a:r>
                      <a:endParaRPr lang="de-DE" sz="1300" b="0" strike="noStrike" spc="-1">
                        <a:latin typeface="Arial"/>
                      </a:endParaRPr>
                    </a:p>
                    <a:p>
                      <a:pPr>
                        <a:lnSpc>
                          <a:spcPct val="107000"/>
                        </a:lnSpc>
                      </a:pPr>
                      <a:endParaRPr lang="de-DE" sz="1300" b="0" strike="noStrike" spc="-1">
                        <a:latin typeface="Arial"/>
                      </a:endParaRPr>
                    </a:p>
                    <a:p>
                      <a:pPr>
                        <a:lnSpc>
                          <a:spcPct val="107000"/>
                        </a:lnSpc>
                      </a:pPr>
                      <a:r>
                        <a:rPr lang="en-US" sz="1300" b="0" strike="noStrike" spc="-1">
                          <a:solidFill>
                            <a:srgbClr val="000000"/>
                          </a:solidFill>
                          <a:latin typeface="Times New Roman"/>
                          <a:ea typeface="Times New Roman"/>
                        </a:rPr>
                        <a:t>A 2-days coordination meeting of all partners was conducted before the training at HTWK in order to save project funds.</a:t>
                      </a:r>
                      <a:endParaRPr lang="de-DE" sz="1300" b="0" strike="noStrike" spc="-1">
                        <a:latin typeface="Arial"/>
                      </a:endParaRPr>
                    </a:p>
                    <a:p>
                      <a:pPr>
                        <a:lnSpc>
                          <a:spcPct val="107000"/>
                        </a:lnSpc>
                      </a:pPr>
                      <a:endParaRPr lang="de-DE" sz="1300" b="0" strike="noStrike" spc="-1">
                        <a:latin typeface="Arial"/>
                      </a:endParaRPr>
                    </a:p>
                    <a:p>
                      <a:pPr>
                        <a:lnSpc>
                          <a:spcPct val="107000"/>
                        </a:lnSpc>
                      </a:pPr>
                      <a:r>
                        <a:rPr lang="en-GB" sz="1300" b="0" strike="noStrike" spc="-1">
                          <a:solidFill>
                            <a:srgbClr val="000000"/>
                          </a:solidFill>
                          <a:latin typeface="Times New Roman"/>
                          <a:ea typeface="Times New Roman"/>
                        </a:rPr>
                        <a:t>The learning outcomes of the trainings are: </a:t>
                      </a:r>
                      <a:r>
                        <a:rPr lang="en-US" sz="1300" b="0" strike="noStrike" spc="-1">
                          <a:solidFill>
                            <a:srgbClr val="000000"/>
                          </a:solidFill>
                          <a:latin typeface="Times New Roman"/>
                          <a:ea typeface="Times New Roman"/>
                        </a:rPr>
                        <a:t>Personal and Communication Skills, job hunting skills, interview skills, career development, interview skills, Behaviour-Critical Thinking in Solving Problems and the opportunity to participate in Industry Awareness Experiences. </a:t>
                      </a:r>
                      <a:endParaRPr lang="de-DE" sz="1300" b="0" strike="noStrike" spc="-1">
                        <a:latin typeface="Arial"/>
                      </a:endParaRPr>
                    </a:p>
                    <a:p>
                      <a:pPr>
                        <a:lnSpc>
                          <a:spcPct val="107000"/>
                        </a:lnSpc>
                      </a:pPr>
                      <a:endParaRPr lang="de-DE" sz="1300" b="0" strike="noStrike" spc="-1">
                        <a:latin typeface="Arial"/>
                      </a:endParaRPr>
                    </a:p>
                    <a:p>
                      <a:pPr>
                        <a:lnSpc>
                          <a:spcPct val="107000"/>
                        </a:lnSpc>
                      </a:pPr>
                      <a:r>
                        <a:rPr lang="en-US" sz="1300" b="0" strike="noStrike" spc="-1">
                          <a:solidFill>
                            <a:srgbClr val="000000"/>
                          </a:solidFill>
                          <a:latin typeface="Times New Roman"/>
                          <a:ea typeface="Times New Roman"/>
                        </a:rPr>
                        <a:t>The training at UCY focused on 14 topics, t</a:t>
                      </a:r>
                      <a:r>
                        <a:rPr lang="en-GB" sz="1300" b="0" strike="noStrike" spc="-1">
                          <a:solidFill>
                            <a:srgbClr val="000000"/>
                          </a:solidFill>
                          <a:latin typeface="Times New Roman"/>
                          <a:ea typeface="Times New Roman"/>
                        </a:rPr>
                        <a:t>he learning outcomes of the training are: ICT skills, ICT competencies, Job preparation, Interview skills.</a:t>
                      </a:r>
                      <a:endParaRPr lang="de-DE" sz="1300" b="0" strike="noStrike" spc="-1">
                        <a:latin typeface="Arial"/>
                      </a:endParaRPr>
                    </a:p>
                  </a:txBody>
                  <a:tcPr marL="33120" marR="331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7000"/>
                        </a:lnSpc>
                      </a:pPr>
                      <a:r>
                        <a:rPr lang="en-US" sz="1300" b="0" strike="noStrike" spc="-1">
                          <a:solidFill>
                            <a:srgbClr val="000000"/>
                          </a:solidFill>
                          <a:latin typeface="Times New Roman"/>
                          <a:ea typeface="Times New Roman"/>
                        </a:rPr>
                        <a:t>Reports on trainings conducted for the study of European VOCATIONAL EDUCATION TRAINING (VET) centers.</a:t>
                      </a:r>
                      <a:endParaRPr lang="de-DE" sz="1300" b="0" strike="noStrike" spc="-1">
                        <a:latin typeface="Arial"/>
                      </a:endParaRPr>
                    </a:p>
                    <a:p>
                      <a:pPr>
                        <a:lnSpc>
                          <a:spcPct val="107000"/>
                        </a:lnSpc>
                      </a:pPr>
                      <a:r>
                        <a:rPr lang="en-US" sz="1300" b="0" strike="noStrike" spc="-1">
                          <a:solidFill>
                            <a:srgbClr val="000000"/>
                          </a:solidFill>
                          <a:latin typeface="Times New Roman"/>
                          <a:ea typeface="Times New Roman"/>
                        </a:rPr>
                        <a:t>The developed teaching materials for training.</a:t>
                      </a:r>
                      <a:endParaRPr lang="de-DE" sz="1300" b="0" strike="noStrike" spc="-1">
                        <a:latin typeface="Arial"/>
                      </a:endParaRPr>
                    </a:p>
                    <a:p>
                      <a:pPr>
                        <a:lnSpc>
                          <a:spcPct val="107000"/>
                        </a:lnSpc>
                      </a:pPr>
                      <a:r>
                        <a:rPr lang="en-US" sz="1300" b="0" strike="noStrike" spc="-1">
                          <a:solidFill>
                            <a:srgbClr val="000000"/>
                          </a:solidFill>
                          <a:latin typeface="Times New Roman"/>
                          <a:ea typeface="Times New Roman"/>
                        </a:rPr>
                        <a:t>The number of certified trainees</a:t>
                      </a:r>
                      <a:r>
                        <a:rPr lang="en-US" sz="1400" b="0" strike="noStrike" spc="-1">
                          <a:solidFill>
                            <a:srgbClr val="000000"/>
                          </a:solidFill>
                          <a:latin typeface="Times New Roman"/>
                          <a:ea typeface="Times New Roman"/>
                        </a:rPr>
                        <a:t>.</a:t>
                      </a:r>
                      <a:endParaRPr lang="de-DE" sz="1400" b="0" strike="noStrike" spc="-1">
                        <a:latin typeface="Arial"/>
                      </a:endParaRPr>
                    </a:p>
                  </a:txBody>
                  <a:tcPr marL="33120" marR="33120">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CustomShape 1"/>
          <p:cNvSpPr/>
          <p:nvPr/>
        </p:nvSpPr>
        <p:spPr>
          <a:xfrm>
            <a:off x="-25560" y="-9936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3600" b="0" strike="noStrike" spc="-1">
                <a:solidFill>
                  <a:srgbClr val="F2F2F2"/>
                </a:solidFill>
                <a:latin typeface="Calibri"/>
                <a:ea typeface="DejaVu Sans"/>
              </a:rPr>
              <a:t> Work Package 2</a:t>
            </a:r>
            <a:endParaRPr lang="de-DE" sz="3600" b="0" strike="noStrike" spc="-1">
              <a:latin typeface="Arial"/>
            </a:endParaRPr>
          </a:p>
        </p:txBody>
      </p:sp>
      <p:graphicFrame>
        <p:nvGraphicFramePr>
          <p:cNvPr id="102" name="Table 2"/>
          <p:cNvGraphicFramePr/>
          <p:nvPr/>
        </p:nvGraphicFramePr>
        <p:xfrm>
          <a:off x="539640" y="2432880"/>
          <a:ext cx="7557120" cy="3636720"/>
        </p:xfrm>
        <a:graphic>
          <a:graphicData uri="http://schemas.openxmlformats.org/drawingml/2006/table">
            <a:tbl>
              <a:tblPr/>
              <a:tblGrid>
                <a:gridCol w="1283400">
                  <a:extLst>
                    <a:ext uri="{9D8B030D-6E8A-4147-A177-3AD203B41FA5}">
                      <a16:colId xmlns:a16="http://schemas.microsoft.com/office/drawing/2014/main" val="20000"/>
                    </a:ext>
                  </a:extLst>
                </a:gridCol>
                <a:gridCol w="4543560">
                  <a:extLst>
                    <a:ext uri="{9D8B030D-6E8A-4147-A177-3AD203B41FA5}">
                      <a16:colId xmlns:a16="http://schemas.microsoft.com/office/drawing/2014/main" val="20001"/>
                    </a:ext>
                  </a:extLst>
                </a:gridCol>
                <a:gridCol w="1730520">
                  <a:extLst>
                    <a:ext uri="{9D8B030D-6E8A-4147-A177-3AD203B41FA5}">
                      <a16:colId xmlns:a16="http://schemas.microsoft.com/office/drawing/2014/main" val="20002"/>
                    </a:ext>
                  </a:extLst>
                </a:gridCol>
              </a:tblGrid>
              <a:tr h="544680">
                <a:tc gridSpan="3">
                  <a:txBody>
                    <a:bodyPr/>
                    <a:lstStyle/>
                    <a:p>
                      <a:pPr algn="just">
                        <a:lnSpc>
                          <a:spcPct val="100000"/>
                        </a:lnSpc>
                        <a:spcBef>
                          <a:spcPts val="300"/>
                        </a:spcBef>
                        <a:spcAft>
                          <a:spcPts val="300"/>
                        </a:spcAft>
                      </a:pPr>
                      <a:r>
                        <a:rPr lang="en-GB" sz="1200" b="0" strike="noStrike" spc="-1">
                          <a:solidFill>
                            <a:srgbClr val="000000"/>
                          </a:solidFill>
                          <a:latin typeface="Cambria"/>
                          <a:ea typeface="Cambria"/>
                        </a:rPr>
                        <a:t>Day 1: Wednesday 28-08-2019 </a:t>
                      </a:r>
                      <a:endParaRPr lang="de-DE" sz="1200" b="0" strike="noStrike" spc="-1">
                        <a:latin typeface="Arial"/>
                      </a:endParaRPr>
                    </a:p>
                    <a:p>
                      <a:pPr algn="just">
                        <a:lnSpc>
                          <a:spcPct val="100000"/>
                        </a:lnSpc>
                        <a:spcBef>
                          <a:spcPts val="300"/>
                        </a:spcBef>
                        <a:spcAft>
                          <a:spcPts val="300"/>
                        </a:spcAft>
                      </a:pPr>
                      <a:r>
                        <a:rPr lang="en-GB" sz="1200" b="0" strike="noStrike" spc="-1">
                          <a:solidFill>
                            <a:srgbClr val="000000"/>
                          </a:solidFill>
                          <a:latin typeface="Cambria"/>
                          <a:ea typeface="Calibri"/>
                        </a:rPr>
                        <a:t>Session (1): Chaired by </a:t>
                      </a:r>
                      <a:r>
                        <a:rPr lang="en-GB" sz="1200" b="0" strike="noStrike" spc="-1">
                          <a:solidFill>
                            <a:srgbClr val="000000"/>
                          </a:solidFill>
                          <a:latin typeface="Cambria"/>
                          <a:ea typeface="Cambria"/>
                        </a:rPr>
                        <a:t>Prof. Dr.-Ing. </a:t>
                      </a:r>
                      <a:r>
                        <a:rPr lang="en-GB" sz="1200" b="0" strike="noStrike" spc="-1">
                          <a:solidFill>
                            <a:srgbClr val="000000"/>
                          </a:solidFill>
                          <a:latin typeface="Cambria"/>
                          <a:ea typeface="Calibri"/>
                        </a:rPr>
                        <a:t> </a:t>
                      </a:r>
                      <a:r>
                        <a:rPr lang="en-GB" sz="1200" b="0" strike="noStrike" spc="-1">
                          <a:solidFill>
                            <a:srgbClr val="000000"/>
                          </a:solidFill>
                          <a:latin typeface="Cambria"/>
                          <a:ea typeface="Cambria"/>
                        </a:rPr>
                        <a:t>Yaarob Al Ghanem</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solidFill>
                      <a:srgbClr val="FAC090"/>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extLst>
                  <a:ext uri="{0D108BD9-81ED-4DB2-BD59-A6C34878D82A}">
                    <a16:rowId xmlns:a16="http://schemas.microsoft.com/office/drawing/2014/main" val="10000"/>
                  </a:ext>
                </a:extLst>
              </a:tr>
              <a:tr h="474120">
                <a:tc>
                  <a:txBody>
                    <a:bodyPr/>
                    <a:lstStyle/>
                    <a:p>
                      <a:pPr algn="just">
                        <a:lnSpc>
                          <a:spcPct val="100000"/>
                        </a:lnSpc>
                        <a:tabLst>
                          <a:tab pos="1101600" algn="l"/>
                        </a:tabLst>
                      </a:pPr>
                      <a:r>
                        <a:rPr lang="en-GB" sz="1200" b="0" strike="noStrike" spc="-1">
                          <a:solidFill>
                            <a:srgbClr val="000000"/>
                          </a:solidFill>
                          <a:latin typeface="Cambria"/>
                          <a:ea typeface="Cambria"/>
                        </a:rPr>
                        <a:t>9:00 – 9:30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tc>
                  <a:txBody>
                    <a:bodyPr/>
                    <a:lstStyle/>
                    <a:p>
                      <a:pPr algn="just">
                        <a:lnSpc>
                          <a:spcPct val="100000"/>
                        </a:lnSpc>
                      </a:pPr>
                      <a:r>
                        <a:rPr lang="en-GB" sz="1200" b="0" strike="noStrike" spc="-1">
                          <a:solidFill>
                            <a:srgbClr val="000000"/>
                          </a:solidFill>
                          <a:latin typeface="Cambria"/>
                          <a:ea typeface="Cambria"/>
                        </a:rPr>
                        <a:t>Registration</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tc>
                  <a:txBody>
                    <a:bodyPr/>
                    <a:lstStyle/>
                    <a:p>
                      <a:pPr algn="just">
                        <a:lnSpc>
                          <a:spcPct val="100000"/>
                        </a:lnSpc>
                      </a:pPr>
                      <a:r>
                        <a:rPr lang="en-GB" sz="1200" b="0" strike="noStrike" spc="-1">
                          <a:solidFill>
                            <a:srgbClr val="000000"/>
                          </a:solidFill>
                          <a:latin typeface="Cambria"/>
                          <a:ea typeface="Cambria"/>
                        </a:rPr>
                        <a:t>Room GU 101</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extLst>
                  <a:ext uri="{0D108BD9-81ED-4DB2-BD59-A6C34878D82A}">
                    <a16:rowId xmlns:a16="http://schemas.microsoft.com/office/drawing/2014/main" val="10001"/>
                  </a:ext>
                </a:extLst>
              </a:tr>
              <a:tr h="474120">
                <a:tc>
                  <a:txBody>
                    <a:bodyPr/>
                    <a:lstStyle/>
                    <a:p>
                      <a:pPr algn="just">
                        <a:lnSpc>
                          <a:spcPct val="100000"/>
                        </a:lnSpc>
                        <a:tabLst>
                          <a:tab pos="1101600" algn="l"/>
                        </a:tabLst>
                      </a:pPr>
                      <a:r>
                        <a:rPr lang="en-GB" sz="1200" b="0" strike="noStrike" spc="-1">
                          <a:solidFill>
                            <a:srgbClr val="000000"/>
                          </a:solidFill>
                          <a:latin typeface="Cambria"/>
                          <a:ea typeface="Cambria"/>
                        </a:rPr>
                        <a:t>9:30-10:00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gn="just">
                        <a:lnSpc>
                          <a:spcPct val="100000"/>
                        </a:lnSpc>
                      </a:pPr>
                      <a:r>
                        <a:rPr lang="en-GB" sz="1200" b="0" strike="noStrike" spc="-1">
                          <a:solidFill>
                            <a:srgbClr val="000000"/>
                          </a:solidFill>
                          <a:latin typeface="Cambria"/>
                          <a:ea typeface="Cambria"/>
                        </a:rPr>
                        <a:t>Introduction</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gn="just">
                        <a:lnSpc>
                          <a:spcPct val="100000"/>
                        </a:lnSpc>
                      </a:pPr>
                      <a:r>
                        <a:rPr lang="en-GB" sz="1200" b="0" strike="noStrike" spc="-1">
                          <a:solidFill>
                            <a:srgbClr val="000000"/>
                          </a:solidFill>
                          <a:latin typeface="Cambria"/>
                          <a:ea typeface="Cambria"/>
                        </a:rPr>
                        <a:t>Room GU 101</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extLst>
                  <a:ext uri="{0D108BD9-81ED-4DB2-BD59-A6C34878D82A}">
                    <a16:rowId xmlns:a16="http://schemas.microsoft.com/office/drawing/2014/main" val="10002"/>
                  </a:ext>
                </a:extLst>
              </a:tr>
              <a:tr h="474120">
                <a:tc>
                  <a:txBody>
                    <a:bodyPr/>
                    <a:lstStyle/>
                    <a:p>
                      <a:pPr algn="just">
                        <a:lnSpc>
                          <a:spcPct val="100000"/>
                        </a:lnSpc>
                        <a:tabLst>
                          <a:tab pos="1101600" algn="l"/>
                        </a:tabLst>
                      </a:pPr>
                      <a:r>
                        <a:rPr lang="en-GB" sz="1200" b="0" strike="noStrike" spc="-1">
                          <a:solidFill>
                            <a:srgbClr val="000000"/>
                          </a:solidFill>
                          <a:latin typeface="Cambria"/>
                          <a:ea typeface="Cambria"/>
                        </a:rPr>
                        <a:t>10:00 – 11:00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gn="just">
                        <a:lnSpc>
                          <a:spcPct val="100000"/>
                        </a:lnSpc>
                      </a:pPr>
                      <a:r>
                        <a:rPr lang="en-GB" sz="1200" b="1" strike="noStrike" spc="-1">
                          <a:solidFill>
                            <a:srgbClr val="000000"/>
                          </a:solidFill>
                          <a:latin typeface="Cambria"/>
                          <a:ea typeface="Cambria"/>
                        </a:rPr>
                        <a:t>Chamber of Commerce and Industry IHK presentation, </a:t>
                      </a:r>
                      <a:endParaRPr lang="de-DE" sz="1200" b="0" strike="noStrike" spc="-1">
                        <a:latin typeface="Arial"/>
                      </a:endParaRPr>
                    </a:p>
                    <a:p>
                      <a:pPr algn="just">
                        <a:lnSpc>
                          <a:spcPct val="100000"/>
                        </a:lnSpc>
                      </a:pPr>
                      <a:r>
                        <a:rPr lang="en-GB" sz="1200" b="1" strike="noStrike" spc="-1">
                          <a:solidFill>
                            <a:srgbClr val="000000"/>
                          </a:solidFill>
                          <a:latin typeface="Cambria"/>
                          <a:ea typeface="Cambria"/>
                        </a:rPr>
                        <a:t>Dr. Gert Ziener “Empowering business”</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gn="just">
                        <a:lnSpc>
                          <a:spcPct val="100000"/>
                        </a:lnSpc>
                      </a:pPr>
                      <a:r>
                        <a:rPr lang="en-GB" sz="1200" b="0" strike="noStrike" spc="-1">
                          <a:solidFill>
                            <a:srgbClr val="000000"/>
                          </a:solidFill>
                          <a:latin typeface="Cambria"/>
                          <a:ea typeface="Cambria"/>
                        </a:rPr>
                        <a:t>Room GU 101</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3"/>
                  </a:ext>
                </a:extLst>
              </a:tr>
              <a:tr h="474120">
                <a:tc>
                  <a:txBody>
                    <a:bodyPr/>
                    <a:lstStyle/>
                    <a:p>
                      <a:pPr algn="just">
                        <a:lnSpc>
                          <a:spcPct val="100000"/>
                        </a:lnSpc>
                        <a:tabLst>
                          <a:tab pos="1101600" algn="l"/>
                        </a:tabLst>
                      </a:pPr>
                      <a:r>
                        <a:rPr lang="en-GB" sz="1200" b="0" strike="noStrike" spc="-1">
                          <a:solidFill>
                            <a:srgbClr val="000000"/>
                          </a:solidFill>
                          <a:latin typeface="Cambria"/>
                          <a:ea typeface="Cambria"/>
                        </a:rPr>
                        <a:t>11:00-12:00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gn="just">
                        <a:lnSpc>
                          <a:spcPct val="100000"/>
                        </a:lnSpc>
                      </a:pPr>
                      <a:r>
                        <a:rPr lang="en-GB" sz="1200" b="0" strike="noStrike" spc="-1">
                          <a:solidFill>
                            <a:srgbClr val="000000"/>
                          </a:solidFill>
                          <a:latin typeface="Cambria"/>
                          <a:ea typeface="Cambria"/>
                        </a:rPr>
                        <a:t>Presentation of the students’ start-up company LeFx</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gn="just">
                        <a:lnSpc>
                          <a:spcPct val="100000"/>
                        </a:lnSpc>
                      </a:pPr>
                      <a:r>
                        <a:rPr lang="en-GB" sz="1200" b="0" strike="noStrike" spc="-1">
                          <a:solidFill>
                            <a:srgbClr val="000000"/>
                          </a:solidFill>
                          <a:latin typeface="Cambria"/>
                          <a:ea typeface="Cambria"/>
                        </a:rPr>
                        <a:t>Room GU 101</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extLst>
                  <a:ext uri="{0D108BD9-81ED-4DB2-BD59-A6C34878D82A}">
                    <a16:rowId xmlns:a16="http://schemas.microsoft.com/office/drawing/2014/main" val="10004"/>
                  </a:ext>
                </a:extLst>
              </a:tr>
              <a:tr h="450720">
                <a:tc>
                  <a:txBody>
                    <a:bodyPr/>
                    <a:lstStyle/>
                    <a:p>
                      <a:pPr algn="just">
                        <a:lnSpc>
                          <a:spcPct val="100000"/>
                        </a:lnSpc>
                        <a:tabLst>
                          <a:tab pos="1101600" algn="l"/>
                        </a:tabLst>
                      </a:pPr>
                      <a:r>
                        <a:rPr lang="en-GB" sz="1200" b="0" strike="noStrike" spc="-1">
                          <a:solidFill>
                            <a:srgbClr val="000000"/>
                          </a:solidFill>
                          <a:latin typeface="Cambria"/>
                          <a:ea typeface="Cambria"/>
                        </a:rPr>
                        <a:t>12:00-13:00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gn="just">
                        <a:lnSpc>
                          <a:spcPct val="100000"/>
                        </a:lnSpc>
                        <a:tabLst>
                          <a:tab pos="1101600" algn="l"/>
                        </a:tabLst>
                      </a:pPr>
                      <a:r>
                        <a:rPr lang="en-GB" sz="1200" b="0" strike="noStrike" spc="-1">
                          <a:solidFill>
                            <a:srgbClr val="000000"/>
                          </a:solidFill>
                          <a:latin typeface="Cambria"/>
                          <a:ea typeface="Cambria"/>
                        </a:rPr>
                        <a:t>Lunch </a:t>
                      </a:r>
                      <a:endParaRPr lang="de-DE" sz="1200" b="0" strike="noStrike" spc="-1">
                        <a:latin typeface="Arial"/>
                      </a:endParaRPr>
                    </a:p>
                    <a:p>
                      <a:pPr algn="just">
                        <a:lnSpc>
                          <a:spcPct val="100000"/>
                        </a:lnSpc>
                        <a:tabLst>
                          <a:tab pos="1101600" algn="l"/>
                        </a:tabLst>
                      </a:pPr>
                      <a:r>
                        <a:rPr lang="en-GB"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gn="just">
                        <a:lnSpc>
                          <a:spcPct val="100000"/>
                        </a:lnSpc>
                        <a:tabLst>
                          <a:tab pos="1101600" algn="l"/>
                        </a:tabLst>
                      </a:pPr>
                      <a:r>
                        <a:rPr lang="en-GB"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5"/>
                  </a:ext>
                </a:extLst>
              </a:tr>
              <a:tr h="745200">
                <a:tc>
                  <a:txBody>
                    <a:bodyPr/>
                    <a:lstStyle/>
                    <a:p>
                      <a:pPr algn="just">
                        <a:lnSpc>
                          <a:spcPct val="100000"/>
                        </a:lnSpc>
                        <a:tabLst>
                          <a:tab pos="1101600" algn="l"/>
                        </a:tabLst>
                      </a:pPr>
                      <a:r>
                        <a:rPr lang="en-GB" sz="1200" b="0" strike="noStrike" spc="-1">
                          <a:solidFill>
                            <a:srgbClr val="000000"/>
                          </a:solidFill>
                          <a:latin typeface="Cambria"/>
                          <a:ea typeface="Cambria"/>
                        </a:rPr>
                        <a:t>13:30-17:00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gn="just">
                        <a:lnSpc>
                          <a:spcPct val="100000"/>
                        </a:lnSpc>
                      </a:pPr>
                      <a:r>
                        <a:rPr lang="en-GB" sz="1200" b="1" strike="noStrike" spc="-1">
                          <a:solidFill>
                            <a:srgbClr val="000000"/>
                          </a:solidFill>
                          <a:latin typeface="Cambria"/>
                          <a:ea typeface="Cambria"/>
                        </a:rPr>
                        <a:t>Visit to the </a:t>
                      </a:r>
                      <a:r>
                        <a:rPr lang="en-GB" sz="1200" b="1" strike="noStrike" spc="-1">
                          <a:solidFill>
                            <a:srgbClr val="000000"/>
                          </a:solidFill>
                          <a:latin typeface="Cambria"/>
                          <a:ea typeface="Calibri"/>
                        </a:rPr>
                        <a:t>Students start-up company LeFx</a:t>
                      </a:r>
                      <a:endParaRPr lang="de-DE" sz="1200" b="0" strike="noStrike" spc="-1">
                        <a:latin typeface="Arial"/>
                      </a:endParaRPr>
                    </a:p>
                    <a:p>
                      <a:pPr algn="just">
                        <a:lnSpc>
                          <a:spcPct val="100000"/>
                        </a:lnSpc>
                      </a:pPr>
                      <a:r>
                        <a:rPr lang="en-GB" sz="1200" b="0" strike="noStrike" spc="-1">
                          <a:solidFill>
                            <a:srgbClr val="000000"/>
                          </a:solidFill>
                          <a:latin typeface="Calibri"/>
                          <a:ea typeface="Calibri"/>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gn="just">
                        <a:lnSpc>
                          <a:spcPct val="100000"/>
                        </a:lnSpc>
                      </a:pPr>
                      <a:r>
                        <a:rPr lang="en-GB" sz="1200" b="0" strike="noStrike" spc="-1">
                          <a:solidFill>
                            <a:srgbClr val="000000"/>
                          </a:solidFill>
                          <a:latin typeface="Cambria"/>
                          <a:ea typeface="Calibri"/>
                        </a:rPr>
                        <a:t>August-Bebelstr. 14</a:t>
                      </a:r>
                      <a:endParaRPr lang="de-DE" sz="1200" b="0" strike="noStrike" spc="-1">
                        <a:latin typeface="Arial"/>
                      </a:endParaRPr>
                    </a:p>
                    <a:p>
                      <a:pPr algn="just">
                        <a:lnSpc>
                          <a:spcPct val="100000"/>
                        </a:lnSpc>
                      </a:pPr>
                      <a:r>
                        <a:rPr lang="en-GB" sz="1200" b="0" strike="noStrike" spc="-1">
                          <a:solidFill>
                            <a:srgbClr val="000000"/>
                          </a:solidFill>
                          <a:latin typeface="Calibri"/>
                          <a:ea typeface="Calibri"/>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extLst>
                  <a:ext uri="{0D108BD9-81ED-4DB2-BD59-A6C34878D82A}">
                    <a16:rowId xmlns:a16="http://schemas.microsoft.com/office/drawing/2014/main" val="10006"/>
                  </a:ext>
                </a:extLst>
              </a:tr>
            </a:tbl>
          </a:graphicData>
        </a:graphic>
      </p:graphicFrame>
      <p:sp>
        <p:nvSpPr>
          <p:cNvPr id="103" name="CustomShape 3"/>
          <p:cNvSpPr/>
          <p:nvPr/>
        </p:nvSpPr>
        <p:spPr>
          <a:xfrm>
            <a:off x="539640" y="1484640"/>
            <a:ext cx="7556040" cy="862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1000"/>
          </a:bodyPr>
          <a:lstStyle/>
          <a:p>
            <a:pPr>
              <a:lnSpc>
                <a:spcPct val="100000"/>
              </a:lnSpc>
              <a:spcBef>
                <a:spcPts val="2880"/>
              </a:spcBef>
              <a:tabLst>
                <a:tab pos="0" algn="l"/>
              </a:tabLst>
            </a:pPr>
            <a:r>
              <a:rPr lang="en-US" sz="14400" b="0" strike="noStrike" spc="-1">
                <a:solidFill>
                  <a:srgbClr val="000000"/>
                </a:solidFill>
                <a:latin typeface="Calibri"/>
                <a:ea typeface="DejaVu Sans"/>
              </a:rPr>
              <a:t>Training at the Leipzig University of Applied Sciences 2019</a:t>
            </a:r>
            <a:endParaRPr lang="de-DE" sz="14400" b="0" strike="noStrike" spc="-1">
              <a:latin typeface="Arial"/>
            </a:endParaRPr>
          </a:p>
          <a:p>
            <a:pPr>
              <a:lnSpc>
                <a:spcPct val="100000"/>
              </a:lnSpc>
              <a:spcBef>
                <a:spcPts val="561"/>
              </a:spcBef>
              <a:tabLst>
                <a:tab pos="0" algn="l"/>
              </a:tabLst>
            </a:pPr>
            <a:endParaRPr lang="de-DE" sz="14400" b="0" strike="noStrike" spc="-1">
              <a:latin typeface="Arial"/>
            </a:endParaRPr>
          </a:p>
        </p:txBody>
      </p:sp>
      <p:sp>
        <p:nvSpPr>
          <p:cNvPr id="104" name="CustomShape 4"/>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D3EF1513-D49D-4396-9028-BCD5087790C7}" type="slidenum">
              <a:rPr lang="en-GB" sz="1200" b="0" strike="noStrike" spc="-1">
                <a:solidFill>
                  <a:srgbClr val="8B8B8B"/>
                </a:solidFill>
                <a:latin typeface="Calibri"/>
                <a:ea typeface="DejaVu Sans"/>
              </a:rPr>
              <a:t>6</a:t>
            </a:fld>
            <a:endParaRPr lang="de-DE"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CustomShape 1"/>
          <p:cNvSpPr/>
          <p:nvPr/>
        </p:nvSpPr>
        <p:spPr>
          <a:xfrm>
            <a:off x="470520" y="26064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82000"/>
          </a:bodyPr>
          <a:lstStyle/>
          <a:p>
            <a:pPr algn="ctr">
              <a:lnSpc>
                <a:spcPct val="100000"/>
              </a:lnSpc>
            </a:pPr>
            <a:r>
              <a:rPr lang="en-US" sz="4400" b="0" strike="noStrike" spc="-1">
                <a:solidFill>
                  <a:srgbClr val="F2F2F2"/>
                </a:solidFill>
                <a:latin typeface="Calibri"/>
                <a:ea typeface="DejaVu Sans"/>
              </a:rPr>
              <a:t> Work Package 2</a:t>
            </a:r>
            <a:r>
              <a:t/>
            </a:r>
            <a:br/>
            <a:endParaRPr lang="de-DE" sz="4400" b="0" strike="noStrike" spc="-1">
              <a:latin typeface="Arial"/>
            </a:endParaRPr>
          </a:p>
        </p:txBody>
      </p:sp>
      <p:sp>
        <p:nvSpPr>
          <p:cNvPr id="106" name="CustomShape 2"/>
          <p:cNvSpPr/>
          <p:nvPr/>
        </p:nvSpPr>
        <p:spPr>
          <a:xfrm>
            <a:off x="539640" y="1484640"/>
            <a:ext cx="7556040" cy="862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1000"/>
          </a:bodyPr>
          <a:lstStyle/>
          <a:p>
            <a:pPr>
              <a:lnSpc>
                <a:spcPct val="100000"/>
              </a:lnSpc>
              <a:spcBef>
                <a:spcPts val="2880"/>
              </a:spcBef>
              <a:tabLst>
                <a:tab pos="0" algn="l"/>
              </a:tabLst>
            </a:pPr>
            <a:r>
              <a:rPr lang="en-US" sz="14400" b="0" strike="noStrike" spc="-1">
                <a:solidFill>
                  <a:srgbClr val="000000"/>
                </a:solidFill>
                <a:latin typeface="Calibri"/>
                <a:ea typeface="DejaVu Sans"/>
              </a:rPr>
              <a:t>Training at the Leipzig University of Applied Sciences 2019</a:t>
            </a:r>
            <a:endParaRPr lang="de-DE" sz="14400" b="0" strike="noStrike" spc="-1">
              <a:latin typeface="Arial"/>
            </a:endParaRPr>
          </a:p>
          <a:p>
            <a:pPr>
              <a:lnSpc>
                <a:spcPct val="100000"/>
              </a:lnSpc>
              <a:spcBef>
                <a:spcPts val="561"/>
              </a:spcBef>
              <a:tabLst>
                <a:tab pos="0" algn="l"/>
              </a:tabLst>
            </a:pPr>
            <a:endParaRPr lang="de-DE" sz="14400" b="0" strike="noStrike" spc="-1">
              <a:latin typeface="Arial"/>
            </a:endParaRPr>
          </a:p>
        </p:txBody>
      </p:sp>
      <p:graphicFrame>
        <p:nvGraphicFramePr>
          <p:cNvPr id="107" name="Table 3"/>
          <p:cNvGraphicFramePr/>
          <p:nvPr/>
        </p:nvGraphicFramePr>
        <p:xfrm>
          <a:off x="683640" y="2565000"/>
          <a:ext cx="8015760" cy="3742560"/>
        </p:xfrm>
        <a:graphic>
          <a:graphicData uri="http://schemas.openxmlformats.org/drawingml/2006/table">
            <a:tbl>
              <a:tblPr/>
              <a:tblGrid>
                <a:gridCol w="1496160">
                  <a:extLst>
                    <a:ext uri="{9D8B030D-6E8A-4147-A177-3AD203B41FA5}">
                      <a16:colId xmlns:a16="http://schemas.microsoft.com/office/drawing/2014/main" val="20000"/>
                    </a:ext>
                  </a:extLst>
                </a:gridCol>
                <a:gridCol w="4684680">
                  <a:extLst>
                    <a:ext uri="{9D8B030D-6E8A-4147-A177-3AD203B41FA5}">
                      <a16:colId xmlns:a16="http://schemas.microsoft.com/office/drawing/2014/main" val="20001"/>
                    </a:ext>
                  </a:extLst>
                </a:gridCol>
                <a:gridCol w="1835280">
                  <a:extLst>
                    <a:ext uri="{9D8B030D-6E8A-4147-A177-3AD203B41FA5}">
                      <a16:colId xmlns:a16="http://schemas.microsoft.com/office/drawing/2014/main" val="20002"/>
                    </a:ext>
                  </a:extLst>
                </a:gridCol>
              </a:tblGrid>
              <a:tr h="524520">
                <a:tc gridSpan="3">
                  <a:txBody>
                    <a:bodyPr/>
                    <a:lstStyle/>
                    <a:p>
                      <a:pPr algn="just">
                        <a:lnSpc>
                          <a:spcPct val="100000"/>
                        </a:lnSpc>
                        <a:spcBef>
                          <a:spcPts val="300"/>
                        </a:spcBef>
                        <a:spcAft>
                          <a:spcPts val="300"/>
                        </a:spcAft>
                      </a:pPr>
                      <a:r>
                        <a:rPr lang="en-GB" sz="1200" b="0" strike="noStrike" spc="-1">
                          <a:solidFill>
                            <a:srgbClr val="000000"/>
                          </a:solidFill>
                          <a:latin typeface="Cambria"/>
                          <a:ea typeface="Cambria"/>
                        </a:rPr>
                        <a:t>Day 2: Thursday 29-08-2019 </a:t>
                      </a:r>
                      <a:endParaRPr lang="de-DE" sz="1200" b="0" strike="noStrike" spc="-1">
                        <a:latin typeface="Arial"/>
                      </a:endParaRPr>
                    </a:p>
                    <a:p>
                      <a:pPr algn="just">
                        <a:lnSpc>
                          <a:spcPct val="100000"/>
                        </a:lnSpc>
                        <a:spcBef>
                          <a:spcPts val="300"/>
                        </a:spcBef>
                        <a:spcAft>
                          <a:spcPts val="300"/>
                        </a:spcAft>
                      </a:pPr>
                      <a:r>
                        <a:rPr lang="en-GB" sz="1200" b="0" strike="noStrike" spc="-1">
                          <a:solidFill>
                            <a:srgbClr val="000000"/>
                          </a:solidFill>
                          <a:latin typeface="Cambria"/>
                          <a:ea typeface="Cambria"/>
                        </a:rPr>
                        <a:t>Session (2): Chaired by Prof. Dr.-Ing. </a:t>
                      </a:r>
                      <a:r>
                        <a:rPr lang="en-GB" sz="1200" b="0" strike="noStrike" spc="-1">
                          <a:solidFill>
                            <a:srgbClr val="000000"/>
                          </a:solidFill>
                          <a:latin typeface="Cambria"/>
                          <a:ea typeface="Calibri"/>
                        </a:rPr>
                        <a:t> </a:t>
                      </a:r>
                      <a:r>
                        <a:rPr lang="en-GB" sz="1200" b="0" strike="noStrike" spc="-1">
                          <a:solidFill>
                            <a:srgbClr val="000000"/>
                          </a:solidFill>
                          <a:latin typeface="Cambria"/>
                          <a:ea typeface="Cambria"/>
                        </a:rPr>
                        <a:t>Yaarob Al Ghanem</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solidFill>
                      <a:srgbClr val="92D050"/>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extLst>
                  <a:ext uri="{0D108BD9-81ED-4DB2-BD59-A6C34878D82A}">
                    <a16:rowId xmlns:a16="http://schemas.microsoft.com/office/drawing/2014/main" val="10000"/>
                  </a:ext>
                </a:extLst>
              </a:tr>
              <a:tr h="304200">
                <a:tc>
                  <a:txBody>
                    <a:bodyPr/>
                    <a:lstStyle/>
                    <a:p>
                      <a:pPr algn="just">
                        <a:lnSpc>
                          <a:spcPct val="100000"/>
                        </a:lnSpc>
                        <a:tabLst>
                          <a:tab pos="1101600" algn="l"/>
                        </a:tabLst>
                      </a:pPr>
                      <a:r>
                        <a:rPr lang="en-GB" sz="1200" b="0" strike="noStrike" spc="-1">
                          <a:solidFill>
                            <a:srgbClr val="000000"/>
                          </a:solidFill>
                          <a:latin typeface="Cambria"/>
                          <a:ea typeface="Cambria"/>
                        </a:rPr>
                        <a:t>09:00 – 10:30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tc>
                  <a:txBody>
                    <a:bodyPr/>
                    <a:lstStyle/>
                    <a:p>
                      <a:pPr algn="just">
                        <a:lnSpc>
                          <a:spcPct val="100000"/>
                        </a:lnSpc>
                      </a:pPr>
                      <a:r>
                        <a:rPr lang="en-GB" sz="1200" b="0" strike="noStrike" spc="-1">
                          <a:solidFill>
                            <a:srgbClr val="000000"/>
                          </a:solidFill>
                          <a:latin typeface="Cambria"/>
                          <a:ea typeface="Cambria"/>
                        </a:rPr>
                        <a:t>Presentation: Personal and Communication skills </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tc>
                  <a:txBody>
                    <a:bodyPr/>
                    <a:lstStyle/>
                    <a:p>
                      <a:pPr algn="just">
                        <a:lnSpc>
                          <a:spcPct val="100000"/>
                        </a:lnSpc>
                      </a:pPr>
                      <a:r>
                        <a:rPr lang="en-GB" sz="1200" b="0" strike="noStrike" spc="-1">
                          <a:solidFill>
                            <a:srgbClr val="000000"/>
                          </a:solidFill>
                          <a:latin typeface="Cambria"/>
                          <a:ea typeface="Cambria"/>
                        </a:rPr>
                        <a:t>Room GU 101</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noFill/>
                  </a:tcPr>
                </a:tc>
                <a:extLst>
                  <a:ext uri="{0D108BD9-81ED-4DB2-BD59-A6C34878D82A}">
                    <a16:rowId xmlns:a16="http://schemas.microsoft.com/office/drawing/2014/main" val="10001"/>
                  </a:ext>
                </a:extLst>
              </a:tr>
              <a:tr h="569160">
                <a:tc>
                  <a:txBody>
                    <a:bodyPr/>
                    <a:lstStyle/>
                    <a:p>
                      <a:pPr algn="just">
                        <a:lnSpc>
                          <a:spcPct val="100000"/>
                        </a:lnSpc>
                        <a:tabLst>
                          <a:tab pos="1101600" algn="l"/>
                        </a:tabLst>
                      </a:pPr>
                      <a:r>
                        <a:rPr lang="en-GB" sz="1200" b="0" strike="noStrike" spc="-1">
                          <a:solidFill>
                            <a:srgbClr val="000000"/>
                          </a:solidFill>
                          <a:latin typeface="Cambria"/>
                          <a:ea typeface="Cambria"/>
                        </a:rPr>
                        <a:t>10:30 - 11:00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ADA"/>
                    </a:solidFill>
                  </a:tcPr>
                </a:tc>
                <a:tc>
                  <a:txBody>
                    <a:bodyPr/>
                    <a:lstStyle/>
                    <a:p>
                      <a:pPr algn="just">
                        <a:lnSpc>
                          <a:spcPct val="100000"/>
                        </a:lnSpc>
                      </a:pPr>
                      <a:r>
                        <a:rPr lang="en-GB" sz="1200" b="0" strike="noStrike" spc="-1">
                          <a:solidFill>
                            <a:srgbClr val="000000"/>
                          </a:solidFill>
                          <a:latin typeface="Cambria"/>
                          <a:ea typeface="Calibri"/>
                        </a:rPr>
                        <a:t>Coffee break </a:t>
                      </a:r>
                      <a:endParaRPr lang="de-DE" sz="1200" b="0" strike="noStrike" spc="-1">
                        <a:latin typeface="Arial"/>
                      </a:endParaRPr>
                    </a:p>
                    <a:p>
                      <a:pPr algn="just">
                        <a:lnSpc>
                          <a:spcPct val="100000"/>
                        </a:lnSpc>
                      </a:pPr>
                      <a:r>
                        <a:rPr lang="en-GB" sz="1200" b="0" strike="noStrike" spc="-1">
                          <a:solidFill>
                            <a:srgbClr val="000000"/>
                          </a:solidFill>
                          <a:latin typeface="Cambria"/>
                          <a:ea typeface="Calibri"/>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ADA"/>
                    </a:solidFill>
                  </a:tcPr>
                </a:tc>
                <a:tc>
                  <a:txBody>
                    <a:bodyPr/>
                    <a:lstStyle/>
                    <a:p>
                      <a:pPr algn="just">
                        <a:lnSpc>
                          <a:spcPct val="100000"/>
                        </a:lnSpc>
                      </a:pPr>
                      <a:r>
                        <a:rPr lang="en-GB" sz="1200" b="0" strike="noStrike" spc="-1">
                          <a:solidFill>
                            <a:srgbClr val="000000"/>
                          </a:solidFill>
                          <a:latin typeface="Cambria"/>
                          <a:ea typeface="Cambria"/>
                        </a:rPr>
                        <a:t>Room GU 110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ADA"/>
                    </a:solidFill>
                  </a:tcPr>
                </a:tc>
                <a:extLst>
                  <a:ext uri="{0D108BD9-81ED-4DB2-BD59-A6C34878D82A}">
                    <a16:rowId xmlns:a16="http://schemas.microsoft.com/office/drawing/2014/main" val="10002"/>
                  </a:ext>
                </a:extLst>
              </a:tr>
              <a:tr h="423000">
                <a:tc>
                  <a:txBody>
                    <a:bodyPr/>
                    <a:lstStyle/>
                    <a:p>
                      <a:pPr algn="just">
                        <a:lnSpc>
                          <a:spcPct val="100000"/>
                        </a:lnSpc>
                        <a:tabLst>
                          <a:tab pos="1101600" algn="l"/>
                        </a:tabLst>
                      </a:pPr>
                      <a:r>
                        <a:rPr lang="en-GB" sz="1200" b="0" strike="noStrike" spc="-1">
                          <a:solidFill>
                            <a:srgbClr val="000000"/>
                          </a:solidFill>
                          <a:latin typeface="Cambria"/>
                          <a:ea typeface="Cambria"/>
                        </a:rPr>
                        <a:t>11:00 - 12:30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gn="just">
                        <a:lnSpc>
                          <a:spcPct val="100000"/>
                        </a:lnSpc>
                      </a:pPr>
                      <a:r>
                        <a:rPr lang="en-GB" sz="1200" b="0" strike="noStrike" spc="-1">
                          <a:solidFill>
                            <a:srgbClr val="000000"/>
                          </a:solidFill>
                          <a:latin typeface="Cambria"/>
                          <a:ea typeface="Cambria"/>
                        </a:rPr>
                        <a:t>Presentation: Job preparation and Career development</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en-GB" sz="1200" b="0" strike="noStrike" spc="-1">
                          <a:solidFill>
                            <a:srgbClr val="000000"/>
                          </a:solidFill>
                          <a:latin typeface="Cambria"/>
                          <a:ea typeface="Cambria"/>
                        </a:rPr>
                        <a:t>Room GU 101</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3"/>
                  </a:ext>
                </a:extLst>
              </a:tr>
              <a:tr h="467640">
                <a:tc>
                  <a:txBody>
                    <a:bodyPr/>
                    <a:lstStyle/>
                    <a:p>
                      <a:pPr algn="just">
                        <a:lnSpc>
                          <a:spcPct val="100000"/>
                        </a:lnSpc>
                        <a:tabLst>
                          <a:tab pos="1101600" algn="l"/>
                        </a:tabLst>
                      </a:pPr>
                      <a:r>
                        <a:rPr lang="en-GB" sz="1200" b="0" strike="noStrike" spc="-1">
                          <a:solidFill>
                            <a:srgbClr val="000000"/>
                          </a:solidFill>
                          <a:latin typeface="Cambria"/>
                          <a:ea typeface="Cambria"/>
                        </a:rPr>
                        <a:t>12:30 - 13:30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gn="just">
                        <a:lnSpc>
                          <a:spcPct val="100000"/>
                        </a:lnSpc>
                      </a:pPr>
                      <a:r>
                        <a:rPr lang="en-GB" sz="1200" b="0" strike="noStrike" spc="-1">
                          <a:solidFill>
                            <a:srgbClr val="000000"/>
                          </a:solidFill>
                          <a:latin typeface="Cambria"/>
                          <a:ea typeface="Cambria"/>
                        </a:rPr>
                        <a:t>Lunch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gn="just">
                        <a:lnSpc>
                          <a:spcPct val="100000"/>
                        </a:lnSpc>
                      </a:pPr>
                      <a:r>
                        <a:rPr lang="en-GB"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4"/>
                  </a:ext>
                </a:extLst>
              </a:tr>
              <a:tr h="434880">
                <a:tc>
                  <a:txBody>
                    <a:bodyPr/>
                    <a:lstStyle/>
                    <a:p>
                      <a:pPr algn="just">
                        <a:lnSpc>
                          <a:spcPct val="100000"/>
                        </a:lnSpc>
                        <a:tabLst>
                          <a:tab pos="1101600" algn="l"/>
                        </a:tabLst>
                      </a:pPr>
                      <a:r>
                        <a:rPr lang="en-GB" sz="1200" b="0" strike="noStrike" spc="-1">
                          <a:solidFill>
                            <a:srgbClr val="000000"/>
                          </a:solidFill>
                          <a:latin typeface="Cambria"/>
                          <a:ea typeface="Cambria"/>
                        </a:rPr>
                        <a:t>13:30 - 15:00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ADA"/>
                    </a:solidFill>
                  </a:tcPr>
                </a:tc>
                <a:tc>
                  <a:txBody>
                    <a:bodyPr/>
                    <a:lstStyle/>
                    <a:p>
                      <a:pPr algn="just">
                        <a:lnSpc>
                          <a:spcPct val="100000"/>
                        </a:lnSpc>
                      </a:pPr>
                      <a:r>
                        <a:rPr lang="en-GB" sz="1200" b="1" strike="noStrike" spc="-1">
                          <a:solidFill>
                            <a:srgbClr val="000000"/>
                          </a:solidFill>
                          <a:latin typeface="Cambria"/>
                          <a:ea typeface="Cambria"/>
                        </a:rPr>
                        <a:t>Frau Flach, Presentation: Career Center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ADA"/>
                    </a:solidFill>
                  </a:tcPr>
                </a:tc>
                <a:tc>
                  <a:txBody>
                    <a:bodyPr/>
                    <a:lstStyle/>
                    <a:p>
                      <a:pPr algn="just">
                        <a:lnSpc>
                          <a:spcPct val="100000"/>
                        </a:lnSpc>
                      </a:pPr>
                      <a:r>
                        <a:rPr lang="en-GB" sz="1200" b="0" strike="noStrike" spc="-1">
                          <a:solidFill>
                            <a:srgbClr val="000000"/>
                          </a:solidFill>
                          <a:latin typeface="Cambria"/>
                          <a:ea typeface="Cambria"/>
                        </a:rPr>
                        <a:t>Room GU 101</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ADA"/>
                    </a:solidFill>
                  </a:tcPr>
                </a:tc>
                <a:extLst>
                  <a:ext uri="{0D108BD9-81ED-4DB2-BD59-A6C34878D82A}">
                    <a16:rowId xmlns:a16="http://schemas.microsoft.com/office/drawing/2014/main" val="10005"/>
                  </a:ext>
                </a:extLst>
              </a:tr>
              <a:tr h="465120">
                <a:tc>
                  <a:txBody>
                    <a:bodyPr/>
                    <a:lstStyle/>
                    <a:p>
                      <a:pPr algn="just">
                        <a:lnSpc>
                          <a:spcPct val="100000"/>
                        </a:lnSpc>
                        <a:tabLst>
                          <a:tab pos="1101600" algn="l"/>
                        </a:tabLst>
                      </a:pPr>
                      <a:r>
                        <a:rPr lang="en-GB" sz="1200" b="0" strike="noStrike" spc="-1">
                          <a:solidFill>
                            <a:srgbClr val="000000"/>
                          </a:solidFill>
                          <a:latin typeface="Cambria"/>
                          <a:ea typeface="Cambria"/>
                        </a:rPr>
                        <a:t>15:00 – 15:30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7F7F7F"/>
                      </a:solidFill>
                    </a:lnB>
                    <a:noFill/>
                  </a:tcPr>
                </a:tc>
                <a:tc>
                  <a:txBody>
                    <a:bodyPr/>
                    <a:lstStyle/>
                    <a:p>
                      <a:pPr algn="just">
                        <a:lnSpc>
                          <a:spcPct val="100000"/>
                        </a:lnSpc>
                        <a:tabLst>
                          <a:tab pos="732960" algn="r"/>
                        </a:tabLst>
                      </a:pPr>
                      <a:r>
                        <a:rPr lang="en-GB" sz="1200" b="0" strike="noStrike" spc="-1">
                          <a:solidFill>
                            <a:srgbClr val="000000"/>
                          </a:solidFill>
                          <a:latin typeface="Cambria"/>
                          <a:ea typeface="Cambria"/>
                        </a:rPr>
                        <a:t>Coffee break</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7F7F7F"/>
                      </a:solidFill>
                    </a:lnB>
                    <a:noFill/>
                  </a:tcPr>
                </a:tc>
                <a:tc>
                  <a:txBody>
                    <a:bodyPr/>
                    <a:lstStyle/>
                    <a:p>
                      <a:pPr algn="just">
                        <a:lnSpc>
                          <a:spcPct val="100000"/>
                        </a:lnSpc>
                        <a:tabLst>
                          <a:tab pos="732960" algn="r"/>
                        </a:tabLst>
                      </a:pPr>
                      <a:r>
                        <a:rPr lang="en-GB" sz="1200" b="0" strike="noStrike" spc="-1">
                          <a:solidFill>
                            <a:srgbClr val="000000"/>
                          </a:solidFill>
                          <a:latin typeface="Cambria"/>
                          <a:ea typeface="Cambria"/>
                        </a:rPr>
                        <a:t>Room GU 101</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7F7F7F"/>
                      </a:solidFill>
                    </a:lnB>
                    <a:noFill/>
                  </a:tcPr>
                </a:tc>
                <a:extLst>
                  <a:ext uri="{0D108BD9-81ED-4DB2-BD59-A6C34878D82A}">
                    <a16:rowId xmlns:a16="http://schemas.microsoft.com/office/drawing/2014/main" val="10006"/>
                  </a:ext>
                </a:extLst>
              </a:tr>
              <a:tr h="554040">
                <a:tc>
                  <a:txBody>
                    <a:bodyPr/>
                    <a:lstStyle/>
                    <a:p>
                      <a:pPr algn="just">
                        <a:lnSpc>
                          <a:spcPct val="100000"/>
                        </a:lnSpc>
                        <a:tabLst>
                          <a:tab pos="1101600" algn="l"/>
                        </a:tabLst>
                      </a:pPr>
                      <a:r>
                        <a:rPr lang="en-GB" sz="1200" b="0" strike="noStrike" spc="-1">
                          <a:solidFill>
                            <a:srgbClr val="000000"/>
                          </a:solidFill>
                          <a:latin typeface="Cambria"/>
                          <a:ea typeface="Cambria"/>
                        </a:rPr>
                        <a:t>15:30 - 17:00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solidFill>
                      <a:srgbClr val="FDE9D9"/>
                    </a:solidFill>
                  </a:tcPr>
                </a:tc>
                <a:tc>
                  <a:txBody>
                    <a:bodyPr/>
                    <a:lstStyle/>
                    <a:p>
                      <a:pPr algn="just">
                        <a:lnSpc>
                          <a:spcPct val="100000"/>
                        </a:lnSpc>
                        <a:tabLst>
                          <a:tab pos="732960" algn="r"/>
                        </a:tabLst>
                      </a:pPr>
                      <a:r>
                        <a:rPr lang="en-GB" sz="1200" b="1" strike="noStrike" spc="-1">
                          <a:solidFill>
                            <a:srgbClr val="000000"/>
                          </a:solidFill>
                          <a:latin typeface="Cambria"/>
                          <a:ea typeface="Cambria"/>
                        </a:rPr>
                        <a:t>Presentation: Critical Thinking</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solidFill>
                      <a:srgbClr val="FDE9D9"/>
                    </a:solidFill>
                  </a:tcPr>
                </a:tc>
                <a:tc>
                  <a:txBody>
                    <a:bodyPr/>
                    <a:lstStyle/>
                    <a:p>
                      <a:pPr algn="just">
                        <a:lnSpc>
                          <a:spcPct val="100000"/>
                        </a:lnSpc>
                        <a:tabLst>
                          <a:tab pos="732960" algn="r"/>
                        </a:tabLst>
                      </a:pPr>
                      <a:r>
                        <a:rPr lang="en-GB" sz="1200" b="0" strike="noStrike" spc="-1">
                          <a:solidFill>
                            <a:srgbClr val="000000"/>
                          </a:solidFill>
                          <a:latin typeface="Cambria"/>
                          <a:ea typeface="Cambria"/>
                        </a:rPr>
                        <a:t>Room GU 101</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solidFill>
                      <a:srgbClr val="FDE9D9"/>
                    </a:solidFill>
                  </a:tcPr>
                </a:tc>
                <a:extLst>
                  <a:ext uri="{0D108BD9-81ED-4DB2-BD59-A6C34878D82A}">
                    <a16:rowId xmlns:a16="http://schemas.microsoft.com/office/drawing/2014/main" val="10007"/>
                  </a:ext>
                </a:extLst>
              </a:tr>
            </a:tbl>
          </a:graphicData>
        </a:graphic>
      </p:graphicFrame>
      <p:sp>
        <p:nvSpPr>
          <p:cNvPr id="108" name="CustomShape 4"/>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A972B977-75F6-4DEB-B64C-AFB1C67B6545}" type="slidenum">
              <a:rPr lang="en-GB" sz="1200" b="0" strike="noStrike" spc="-1">
                <a:solidFill>
                  <a:srgbClr val="8B8B8B"/>
                </a:solidFill>
                <a:latin typeface="Calibri"/>
                <a:ea typeface="DejaVu Sans"/>
              </a:rPr>
              <a:t>7</a:t>
            </a:fld>
            <a:endParaRPr lang="de-DE"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CustomShape 1"/>
          <p:cNvSpPr/>
          <p:nvPr/>
        </p:nvSpPr>
        <p:spPr>
          <a:xfrm>
            <a:off x="470520" y="26064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82000"/>
          </a:bodyPr>
          <a:lstStyle/>
          <a:p>
            <a:pPr algn="ctr">
              <a:lnSpc>
                <a:spcPct val="100000"/>
              </a:lnSpc>
            </a:pPr>
            <a:r>
              <a:rPr lang="en-US" sz="4400" b="0" strike="noStrike" spc="-1">
                <a:solidFill>
                  <a:srgbClr val="F2F2F2"/>
                </a:solidFill>
                <a:latin typeface="Calibri"/>
                <a:ea typeface="DejaVu Sans"/>
              </a:rPr>
              <a:t> Work Package 2</a:t>
            </a:r>
            <a:r>
              <a:t/>
            </a:r>
            <a:br/>
            <a:endParaRPr lang="de-DE" sz="4400" b="0" strike="noStrike" spc="-1">
              <a:latin typeface="Arial"/>
            </a:endParaRPr>
          </a:p>
        </p:txBody>
      </p:sp>
      <p:sp>
        <p:nvSpPr>
          <p:cNvPr id="110" name="CustomShape 2"/>
          <p:cNvSpPr/>
          <p:nvPr/>
        </p:nvSpPr>
        <p:spPr>
          <a:xfrm>
            <a:off x="539640" y="1484640"/>
            <a:ext cx="7556040" cy="862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1000"/>
          </a:bodyPr>
          <a:lstStyle/>
          <a:p>
            <a:pPr>
              <a:lnSpc>
                <a:spcPct val="100000"/>
              </a:lnSpc>
              <a:spcBef>
                <a:spcPts val="2880"/>
              </a:spcBef>
              <a:tabLst>
                <a:tab pos="0" algn="l"/>
              </a:tabLst>
            </a:pPr>
            <a:r>
              <a:rPr lang="en-US" sz="14400" b="0" strike="noStrike" spc="-1">
                <a:solidFill>
                  <a:srgbClr val="000000"/>
                </a:solidFill>
                <a:latin typeface="Calibri"/>
                <a:ea typeface="DejaVu Sans"/>
              </a:rPr>
              <a:t>Training at the Leipzig University of Applied Sciences 2019</a:t>
            </a:r>
            <a:endParaRPr lang="de-DE" sz="14400" b="0" strike="noStrike" spc="-1">
              <a:latin typeface="Arial"/>
            </a:endParaRPr>
          </a:p>
          <a:p>
            <a:pPr>
              <a:lnSpc>
                <a:spcPct val="100000"/>
              </a:lnSpc>
              <a:spcBef>
                <a:spcPts val="561"/>
              </a:spcBef>
              <a:tabLst>
                <a:tab pos="0" algn="l"/>
              </a:tabLst>
            </a:pPr>
            <a:endParaRPr lang="de-DE" sz="14400" b="0" strike="noStrike" spc="-1">
              <a:latin typeface="Arial"/>
            </a:endParaRPr>
          </a:p>
        </p:txBody>
      </p:sp>
      <p:graphicFrame>
        <p:nvGraphicFramePr>
          <p:cNvPr id="111" name="Table 3"/>
          <p:cNvGraphicFramePr/>
          <p:nvPr/>
        </p:nvGraphicFramePr>
        <p:xfrm>
          <a:off x="683640" y="2637000"/>
          <a:ext cx="7920000" cy="2548440"/>
        </p:xfrm>
        <a:graphic>
          <a:graphicData uri="http://schemas.openxmlformats.org/drawingml/2006/table">
            <a:tbl>
              <a:tblPr/>
              <a:tblGrid>
                <a:gridCol w="1344960">
                  <a:extLst>
                    <a:ext uri="{9D8B030D-6E8A-4147-A177-3AD203B41FA5}">
                      <a16:colId xmlns:a16="http://schemas.microsoft.com/office/drawing/2014/main" val="20000"/>
                    </a:ext>
                  </a:extLst>
                </a:gridCol>
                <a:gridCol w="4761720">
                  <a:extLst>
                    <a:ext uri="{9D8B030D-6E8A-4147-A177-3AD203B41FA5}">
                      <a16:colId xmlns:a16="http://schemas.microsoft.com/office/drawing/2014/main" val="20001"/>
                    </a:ext>
                  </a:extLst>
                </a:gridCol>
                <a:gridCol w="1813680">
                  <a:extLst>
                    <a:ext uri="{9D8B030D-6E8A-4147-A177-3AD203B41FA5}">
                      <a16:colId xmlns:a16="http://schemas.microsoft.com/office/drawing/2014/main" val="20002"/>
                    </a:ext>
                  </a:extLst>
                </a:gridCol>
              </a:tblGrid>
              <a:tr h="524520">
                <a:tc gridSpan="3">
                  <a:txBody>
                    <a:bodyPr/>
                    <a:lstStyle/>
                    <a:p>
                      <a:pPr algn="just">
                        <a:lnSpc>
                          <a:spcPct val="100000"/>
                        </a:lnSpc>
                        <a:spcBef>
                          <a:spcPts val="300"/>
                        </a:spcBef>
                        <a:spcAft>
                          <a:spcPts val="300"/>
                        </a:spcAft>
                      </a:pPr>
                      <a:r>
                        <a:rPr lang="en-GB" sz="1200" b="0" strike="noStrike" spc="-1">
                          <a:solidFill>
                            <a:srgbClr val="000000"/>
                          </a:solidFill>
                          <a:latin typeface="Cambria"/>
                          <a:ea typeface="Cambria"/>
                        </a:rPr>
                        <a:t>Day 3: Friday 30-08-2019 </a:t>
                      </a:r>
                      <a:endParaRPr lang="de-DE" sz="1200" b="0" strike="noStrike" spc="-1">
                        <a:latin typeface="Arial"/>
                      </a:endParaRPr>
                    </a:p>
                    <a:p>
                      <a:pPr algn="just">
                        <a:lnSpc>
                          <a:spcPct val="100000"/>
                        </a:lnSpc>
                        <a:spcBef>
                          <a:spcPts val="300"/>
                        </a:spcBef>
                        <a:spcAft>
                          <a:spcPts val="300"/>
                        </a:spcAft>
                      </a:pPr>
                      <a:r>
                        <a:rPr lang="en-GB" sz="1200" b="0" strike="noStrike" spc="-1">
                          <a:solidFill>
                            <a:srgbClr val="000000"/>
                          </a:solidFill>
                          <a:latin typeface="Cambria"/>
                          <a:ea typeface="Calibri"/>
                        </a:rPr>
                        <a:t>Session (3): Chaired by </a:t>
                      </a:r>
                      <a:r>
                        <a:rPr lang="en-GB" sz="1200" b="0" strike="noStrike" spc="-1">
                          <a:solidFill>
                            <a:srgbClr val="000000"/>
                          </a:solidFill>
                          <a:latin typeface="Cambria"/>
                          <a:ea typeface="Cambria"/>
                        </a:rPr>
                        <a:t>Prof. Dr.-Ing. </a:t>
                      </a:r>
                      <a:r>
                        <a:rPr lang="en-GB" sz="1200" b="0" strike="noStrike" spc="-1">
                          <a:solidFill>
                            <a:srgbClr val="000000"/>
                          </a:solidFill>
                          <a:latin typeface="Cambria"/>
                          <a:ea typeface="Calibri"/>
                        </a:rPr>
                        <a:t> </a:t>
                      </a:r>
                      <a:r>
                        <a:rPr lang="en-GB" sz="1200" b="0" strike="noStrike" spc="-1">
                          <a:solidFill>
                            <a:srgbClr val="000000"/>
                          </a:solidFill>
                          <a:latin typeface="Cambria"/>
                          <a:ea typeface="Cambria"/>
                        </a:rPr>
                        <a:t>Yaarob Al Ghanem</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solidFill>
                      <a:srgbClr val="FAC090"/>
                    </a:solidFill>
                  </a:tcPr>
                </a:tc>
                <a:tc hMerge="1">
                  <a:txBody>
                    <a:bodyPr/>
                    <a:lstStyle/>
                    <a:p>
                      <a:endParaRPr lang="en-US"/>
                    </a:p>
                  </a:txBody>
                  <a:tcPr marL="90000" marR="90000">
                    <a:solidFill>
                      <a:srgbClr val="729FCF"/>
                    </a:solidFill>
                  </a:tcPr>
                </a:tc>
                <a:tc hMerge="1">
                  <a:txBody>
                    <a:bodyPr/>
                    <a:lstStyle/>
                    <a:p>
                      <a:endParaRPr lang="en-US"/>
                    </a:p>
                  </a:txBody>
                  <a:tcPr marL="90000" marR="90000">
                    <a:solidFill>
                      <a:srgbClr val="729FCF"/>
                    </a:solidFill>
                  </a:tcPr>
                </a:tc>
                <a:extLst>
                  <a:ext uri="{0D108BD9-81ED-4DB2-BD59-A6C34878D82A}">
                    <a16:rowId xmlns:a16="http://schemas.microsoft.com/office/drawing/2014/main" val="10000"/>
                  </a:ext>
                </a:extLst>
              </a:tr>
              <a:tr h="857880">
                <a:tc>
                  <a:txBody>
                    <a:bodyPr/>
                    <a:lstStyle/>
                    <a:p>
                      <a:pPr algn="just">
                        <a:lnSpc>
                          <a:spcPct val="100000"/>
                        </a:lnSpc>
                        <a:tabLst>
                          <a:tab pos="1101600" algn="l"/>
                        </a:tabLst>
                      </a:pPr>
                      <a:r>
                        <a:rPr lang="en-GB" sz="1200" b="0" strike="noStrike" spc="-1">
                          <a:solidFill>
                            <a:srgbClr val="000000"/>
                          </a:solidFill>
                          <a:latin typeface="Cambria"/>
                          <a:ea typeface="Cambria"/>
                        </a:rPr>
                        <a:t>09:00 – 12:00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algn="just">
                        <a:lnSpc>
                          <a:spcPct val="100000"/>
                        </a:lnSpc>
                      </a:pPr>
                      <a:r>
                        <a:rPr lang="en-GB" sz="1200" b="0" strike="noStrike" spc="-1">
                          <a:solidFill>
                            <a:srgbClr val="000000"/>
                          </a:solidFill>
                          <a:latin typeface="Cambria"/>
                          <a:ea typeface="Calibri"/>
                        </a:rPr>
                        <a:t> </a:t>
                      </a:r>
                      <a:endParaRPr lang="de-DE" sz="1200" b="0" strike="noStrike" spc="-1">
                        <a:latin typeface="Arial"/>
                      </a:endParaRPr>
                    </a:p>
                    <a:p>
                      <a:pPr algn="just">
                        <a:lnSpc>
                          <a:spcPct val="100000"/>
                        </a:lnSpc>
                      </a:pPr>
                      <a:r>
                        <a:rPr lang="en-GB" sz="1200" b="1" strike="noStrike" spc="-1">
                          <a:solidFill>
                            <a:srgbClr val="000000"/>
                          </a:solidFill>
                          <a:latin typeface="Cambria"/>
                          <a:ea typeface="Cambria"/>
                        </a:rPr>
                        <a:t>Visit to the Leipzig Job Center (Arbeitsamt)</a:t>
                      </a:r>
                      <a:endParaRPr lang="de-DE" sz="1200" b="0" strike="noStrike" spc="-1">
                        <a:latin typeface="Arial"/>
                      </a:endParaRPr>
                    </a:p>
                    <a:p>
                      <a:pPr algn="just">
                        <a:lnSpc>
                          <a:spcPct val="100000"/>
                        </a:lnSpc>
                      </a:pPr>
                      <a:r>
                        <a:rPr lang="en-GB" sz="1200" b="0" strike="noStrike" spc="-1">
                          <a:solidFill>
                            <a:srgbClr val="000000"/>
                          </a:solidFill>
                          <a:latin typeface="Cambria"/>
                          <a:ea typeface="Calibri"/>
                        </a:rPr>
                        <a:t> </a:t>
                      </a:r>
                      <a:endParaRPr lang="de-DE" sz="1200" b="0" strike="noStrike" spc="-1">
                        <a:latin typeface="Arial"/>
                      </a:endParaRPr>
                    </a:p>
                    <a:p>
                      <a:pPr marL="457200" algn="just">
                        <a:lnSpc>
                          <a:spcPct val="115000"/>
                        </a:lnSpc>
                      </a:pPr>
                      <a:r>
                        <a:rPr lang="en-GB"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tc>
                  <a:txBody>
                    <a:bodyPr/>
                    <a:lstStyle/>
                    <a:p>
                      <a:pPr marL="457200" algn="just">
                        <a:lnSpc>
                          <a:spcPct val="115000"/>
                        </a:lnSpc>
                      </a:pPr>
                      <a:r>
                        <a:rPr lang="en-GB" sz="1200" b="0" strike="noStrike" spc="-1">
                          <a:solidFill>
                            <a:srgbClr val="000000"/>
                          </a:solidFill>
                          <a:latin typeface="Cambria"/>
                          <a:ea typeface="Calibri"/>
                        </a:rPr>
                        <a:t> </a:t>
                      </a:r>
                      <a:endParaRPr lang="de-DE" sz="1200" b="0" strike="noStrike" spc="-1">
                        <a:latin typeface="Arial"/>
                      </a:endParaRPr>
                    </a:p>
                    <a:p>
                      <a:pPr marL="457200" algn="just">
                        <a:lnSpc>
                          <a:spcPct val="100000"/>
                        </a:lnSpc>
                        <a:tabLst>
                          <a:tab pos="732960" algn="r"/>
                        </a:tabLst>
                      </a:pPr>
                      <a:r>
                        <a:rPr lang="en-GB" sz="1200" b="0" strike="noStrike" spc="-1">
                          <a:solidFill>
                            <a:srgbClr val="000000"/>
                          </a:solidFill>
                          <a:latin typeface="Cambria"/>
                          <a:ea typeface="Cambria"/>
                        </a:rPr>
                        <a:t>Georg-Schumann</a:t>
                      </a:r>
                      <a:endParaRPr lang="de-DE" sz="1200" b="0" strike="noStrike" spc="-1">
                        <a:latin typeface="Arial"/>
                      </a:endParaRPr>
                    </a:p>
                    <a:p>
                      <a:pPr marL="457200" algn="just">
                        <a:lnSpc>
                          <a:spcPct val="100000"/>
                        </a:lnSpc>
                        <a:tabLst>
                          <a:tab pos="732960" algn="r"/>
                        </a:tabLst>
                      </a:pPr>
                      <a:r>
                        <a:rPr lang="en-GB" sz="1200" b="0" strike="noStrike" spc="-1">
                          <a:solidFill>
                            <a:srgbClr val="000000"/>
                          </a:solidFill>
                          <a:latin typeface="Cambria"/>
                          <a:ea typeface="Cambria"/>
                        </a:rPr>
                        <a:t>Str. 150</a:t>
                      </a:r>
                      <a:endParaRPr lang="de-DE" sz="1200" b="0" strike="noStrike" spc="-1">
                        <a:latin typeface="Arial"/>
                      </a:endParaRPr>
                    </a:p>
                    <a:p>
                      <a:pPr marL="457200" algn="just">
                        <a:lnSpc>
                          <a:spcPct val="115000"/>
                        </a:lnSpc>
                        <a:tabLst>
                          <a:tab pos="732960" algn="r"/>
                        </a:tabLst>
                      </a:pPr>
                      <a:r>
                        <a:rPr lang="en-GB"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7F7F7F"/>
                      </a:solidFill>
                    </a:lnB>
                    <a:noFill/>
                  </a:tcPr>
                </a:tc>
                <a:extLst>
                  <a:ext uri="{0D108BD9-81ED-4DB2-BD59-A6C34878D82A}">
                    <a16:rowId xmlns:a16="http://schemas.microsoft.com/office/drawing/2014/main" val="10001"/>
                  </a:ext>
                </a:extLst>
              </a:tr>
              <a:tr h="448200">
                <a:tc>
                  <a:txBody>
                    <a:bodyPr/>
                    <a:lstStyle/>
                    <a:p>
                      <a:pPr algn="just">
                        <a:lnSpc>
                          <a:spcPct val="100000"/>
                        </a:lnSpc>
                        <a:tabLst>
                          <a:tab pos="1101600" algn="l"/>
                        </a:tabLst>
                      </a:pPr>
                      <a:r>
                        <a:rPr lang="en-GB" sz="1200" b="0" strike="noStrike" spc="-1">
                          <a:solidFill>
                            <a:srgbClr val="000000"/>
                          </a:solidFill>
                          <a:latin typeface="Cambria"/>
                          <a:ea typeface="Cambria"/>
                        </a:rPr>
                        <a:t>12:00 -14:00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solidFill>
                      <a:srgbClr val="FDE9D9"/>
                    </a:solidFill>
                  </a:tcPr>
                </a:tc>
                <a:tc>
                  <a:txBody>
                    <a:bodyPr/>
                    <a:lstStyle/>
                    <a:p>
                      <a:pPr algn="just">
                        <a:lnSpc>
                          <a:spcPct val="100000"/>
                        </a:lnSpc>
                      </a:pPr>
                      <a:r>
                        <a:rPr lang="en-GB" sz="1200" b="0" strike="noStrike" spc="-1">
                          <a:solidFill>
                            <a:srgbClr val="000000"/>
                          </a:solidFill>
                          <a:latin typeface="Cambria"/>
                          <a:ea typeface="Cambria"/>
                        </a:rPr>
                        <a:t>Lunch</a:t>
                      </a:r>
                      <a:endParaRPr lang="de-DE" sz="1200" b="0" strike="noStrike" spc="-1">
                        <a:latin typeface="Arial"/>
                      </a:endParaRPr>
                    </a:p>
                    <a:p>
                      <a:pPr algn="just">
                        <a:lnSpc>
                          <a:spcPct val="100000"/>
                        </a:lnSpc>
                      </a:pPr>
                      <a:r>
                        <a:rPr lang="en-GB"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solidFill>
                      <a:srgbClr val="FDE9D9"/>
                    </a:solidFill>
                  </a:tcPr>
                </a:tc>
                <a:tc>
                  <a:txBody>
                    <a:bodyPr/>
                    <a:lstStyle/>
                    <a:p>
                      <a:pPr marL="457200" algn="just">
                        <a:lnSpc>
                          <a:spcPct val="115000"/>
                        </a:lnSpc>
                      </a:pPr>
                      <a:r>
                        <a:rPr lang="en-GB"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7F7F7F"/>
                      </a:solidFill>
                    </a:lnT>
                    <a:lnB w="12240">
                      <a:solidFill>
                        <a:srgbClr val="000000"/>
                      </a:solidFill>
                    </a:lnB>
                    <a:solidFill>
                      <a:srgbClr val="FDE9D9"/>
                    </a:solidFill>
                  </a:tcPr>
                </a:tc>
                <a:extLst>
                  <a:ext uri="{0D108BD9-81ED-4DB2-BD59-A6C34878D82A}">
                    <a16:rowId xmlns:a16="http://schemas.microsoft.com/office/drawing/2014/main" val="10002"/>
                  </a:ext>
                </a:extLst>
              </a:tr>
              <a:tr h="448200">
                <a:tc>
                  <a:txBody>
                    <a:bodyPr/>
                    <a:lstStyle/>
                    <a:p>
                      <a:pPr algn="just">
                        <a:lnSpc>
                          <a:spcPct val="100000"/>
                        </a:lnSpc>
                        <a:tabLst>
                          <a:tab pos="1101600" algn="l"/>
                        </a:tabLst>
                      </a:pPr>
                      <a:r>
                        <a:rPr lang="en-GB" sz="1200" b="0" strike="noStrike" spc="-1">
                          <a:solidFill>
                            <a:srgbClr val="000000"/>
                          </a:solidFill>
                          <a:latin typeface="Cambria"/>
                          <a:ea typeface="Cambria"/>
                        </a:rPr>
                        <a:t>14:00-15:00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gn="just">
                        <a:lnSpc>
                          <a:spcPct val="100000"/>
                        </a:lnSpc>
                      </a:pPr>
                      <a:r>
                        <a:rPr lang="en-GB" sz="1200" b="0" strike="noStrike" spc="-1">
                          <a:solidFill>
                            <a:srgbClr val="000000"/>
                          </a:solidFill>
                          <a:latin typeface="Cambria"/>
                          <a:ea typeface="Cambria"/>
                        </a:rPr>
                        <a:t>Discussion</a:t>
                      </a:r>
                      <a:endParaRPr lang="de-DE" sz="1200" b="0" strike="noStrike" spc="-1">
                        <a:latin typeface="Arial"/>
                      </a:endParaRPr>
                    </a:p>
                    <a:p>
                      <a:pPr algn="just">
                        <a:lnSpc>
                          <a:spcPct val="100000"/>
                        </a:lnSpc>
                      </a:pPr>
                      <a:r>
                        <a:rPr lang="en-GB" sz="1200" b="0" strike="noStrike" spc="-1">
                          <a:solidFill>
                            <a:srgbClr val="000000"/>
                          </a:solidFill>
                          <a:latin typeface="Cambria"/>
                          <a:ea typeface="Cambria"/>
                        </a:rPr>
                        <a:t> </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tc>
                  <a:txBody>
                    <a:bodyPr/>
                    <a:lstStyle/>
                    <a:p>
                      <a:pPr algn="just">
                        <a:lnSpc>
                          <a:spcPct val="100000"/>
                        </a:lnSpc>
                      </a:pPr>
                      <a:r>
                        <a:rPr lang="en-GB" sz="1200" b="0" strike="noStrike" spc="-1">
                          <a:solidFill>
                            <a:srgbClr val="000000"/>
                          </a:solidFill>
                          <a:latin typeface="Cambria"/>
                          <a:ea typeface="Cambria"/>
                        </a:rPr>
                        <a:t>Room GU 101</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noFill/>
                  </a:tcPr>
                </a:tc>
                <a:extLst>
                  <a:ext uri="{0D108BD9-81ED-4DB2-BD59-A6C34878D82A}">
                    <a16:rowId xmlns:a16="http://schemas.microsoft.com/office/drawing/2014/main" val="10003"/>
                  </a:ext>
                </a:extLst>
              </a:tr>
              <a:tr h="270000">
                <a:tc>
                  <a:txBody>
                    <a:bodyPr/>
                    <a:lstStyle/>
                    <a:p>
                      <a:pPr algn="just">
                        <a:lnSpc>
                          <a:spcPct val="100000"/>
                        </a:lnSpc>
                        <a:tabLst>
                          <a:tab pos="1101600" algn="l"/>
                        </a:tabLst>
                      </a:pPr>
                      <a:r>
                        <a:rPr lang="en-GB" sz="1200" b="0" strike="noStrike" spc="-1">
                          <a:solidFill>
                            <a:srgbClr val="000000"/>
                          </a:solidFill>
                          <a:latin typeface="Cambria"/>
                          <a:ea typeface="Cambria"/>
                        </a:rPr>
                        <a:t>15:00-16:00</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gn="just">
                        <a:lnSpc>
                          <a:spcPct val="100000"/>
                        </a:lnSpc>
                      </a:pPr>
                      <a:r>
                        <a:rPr lang="en-GB" sz="1200" b="0" strike="noStrike" spc="-1">
                          <a:solidFill>
                            <a:srgbClr val="000000"/>
                          </a:solidFill>
                          <a:latin typeface="Cambria"/>
                          <a:ea typeface="Calibri"/>
                        </a:rPr>
                        <a:t>Certificates awarding ceremony</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tc>
                  <a:txBody>
                    <a:bodyPr/>
                    <a:lstStyle/>
                    <a:p>
                      <a:pPr algn="just">
                        <a:lnSpc>
                          <a:spcPct val="100000"/>
                        </a:lnSpc>
                      </a:pPr>
                      <a:r>
                        <a:rPr lang="en-GB" sz="1200" b="0" strike="noStrike" spc="-1">
                          <a:solidFill>
                            <a:srgbClr val="000000"/>
                          </a:solidFill>
                          <a:latin typeface="Cambria"/>
                          <a:ea typeface="Cambria"/>
                        </a:rPr>
                        <a:t>Room GU 101</a:t>
                      </a:r>
                      <a:endParaRPr lang="de-DE" sz="1200" b="0" strike="noStrike" spc="-1">
                        <a:latin typeface="Arial"/>
                      </a:endParaRPr>
                    </a:p>
                  </a:txBody>
                  <a:tcPr marL="68400" marR="68400">
                    <a:lnL w="12240">
                      <a:solidFill>
                        <a:srgbClr val="7F7F7F"/>
                      </a:solidFill>
                    </a:lnL>
                    <a:lnR w="12240">
                      <a:solidFill>
                        <a:srgbClr val="7F7F7F"/>
                      </a:solidFill>
                    </a:lnR>
                    <a:lnT w="12240">
                      <a:solidFill>
                        <a:srgbClr val="000000"/>
                      </a:solidFill>
                    </a:lnT>
                    <a:lnB w="12240">
                      <a:solidFill>
                        <a:srgbClr val="000000"/>
                      </a:solidFill>
                    </a:lnB>
                    <a:solidFill>
                      <a:srgbClr val="FDE9D9"/>
                    </a:solidFill>
                  </a:tcPr>
                </a:tc>
                <a:extLst>
                  <a:ext uri="{0D108BD9-81ED-4DB2-BD59-A6C34878D82A}">
                    <a16:rowId xmlns:a16="http://schemas.microsoft.com/office/drawing/2014/main" val="10004"/>
                  </a:ext>
                </a:extLst>
              </a:tr>
            </a:tbl>
          </a:graphicData>
        </a:graphic>
      </p:graphicFrame>
      <p:sp>
        <p:nvSpPr>
          <p:cNvPr id="112" name="CustomShape 4"/>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EAD212FB-2A9E-43D5-984F-9EFC47DB8574}" type="slidenum">
              <a:rPr lang="en-GB" sz="1200" b="0" strike="noStrike" spc="-1">
                <a:solidFill>
                  <a:srgbClr val="8B8B8B"/>
                </a:solidFill>
                <a:latin typeface="Calibri"/>
                <a:ea typeface="DejaVu Sans"/>
              </a:rPr>
              <a:t>8</a:t>
            </a:fld>
            <a:endParaRPr lang="de-DE"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CustomShape 1"/>
          <p:cNvSpPr/>
          <p:nvPr/>
        </p:nvSpPr>
        <p:spPr>
          <a:xfrm>
            <a:off x="470520" y="260640"/>
            <a:ext cx="8227800" cy="114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82000"/>
          </a:bodyPr>
          <a:lstStyle/>
          <a:p>
            <a:pPr algn="ctr">
              <a:lnSpc>
                <a:spcPct val="100000"/>
              </a:lnSpc>
            </a:pPr>
            <a:r>
              <a:rPr lang="en-US" sz="4400" b="0" strike="noStrike" spc="-1">
                <a:solidFill>
                  <a:srgbClr val="F2F2F2"/>
                </a:solidFill>
                <a:latin typeface="Calibri"/>
                <a:ea typeface="DejaVu Sans"/>
              </a:rPr>
              <a:t> Work Package 2</a:t>
            </a:r>
            <a:r>
              <a:t/>
            </a:r>
            <a:br/>
            <a:endParaRPr lang="de-DE" sz="4400" b="0" strike="noStrike" spc="-1">
              <a:latin typeface="Arial"/>
            </a:endParaRPr>
          </a:p>
        </p:txBody>
      </p:sp>
      <p:sp>
        <p:nvSpPr>
          <p:cNvPr id="114" name="CustomShape 2"/>
          <p:cNvSpPr/>
          <p:nvPr/>
        </p:nvSpPr>
        <p:spPr>
          <a:xfrm>
            <a:off x="539640" y="1484640"/>
            <a:ext cx="7556040" cy="862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100000"/>
              </a:lnSpc>
              <a:spcBef>
                <a:spcPts val="2880"/>
              </a:spcBef>
              <a:tabLst>
                <a:tab pos="0" algn="l"/>
              </a:tabLst>
            </a:pPr>
            <a:r>
              <a:rPr lang="en-US" sz="14400" b="0" strike="noStrike" spc="-1">
                <a:solidFill>
                  <a:srgbClr val="000000"/>
                </a:solidFill>
                <a:latin typeface="Calibri"/>
                <a:ea typeface="DejaVu Sans"/>
              </a:rPr>
              <a:t>Online Training at the Leipzig University of Applied Sciences 2020</a:t>
            </a:r>
            <a:endParaRPr lang="de-DE" sz="14400" b="0" strike="noStrike" spc="-1">
              <a:latin typeface="Arial"/>
            </a:endParaRPr>
          </a:p>
          <a:p>
            <a:pPr algn="ctr">
              <a:lnSpc>
                <a:spcPct val="100000"/>
              </a:lnSpc>
              <a:spcBef>
                <a:spcPts val="561"/>
              </a:spcBef>
              <a:tabLst>
                <a:tab pos="0" algn="l"/>
              </a:tabLst>
            </a:pPr>
            <a:endParaRPr lang="de-DE" sz="14400" b="0" strike="noStrike" spc="-1">
              <a:latin typeface="Arial"/>
            </a:endParaRPr>
          </a:p>
        </p:txBody>
      </p:sp>
      <p:sp>
        <p:nvSpPr>
          <p:cNvPr id="115" name="CustomShape 3"/>
          <p:cNvSpPr/>
          <p:nvPr/>
        </p:nvSpPr>
        <p:spPr>
          <a:xfrm>
            <a:off x="6553080" y="6356520"/>
            <a:ext cx="2131920" cy="363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7E52EE03-3A91-4B73-A6DB-17EDB89ADE50}" type="slidenum">
              <a:rPr lang="en-GB" sz="1200" b="0" strike="noStrike" spc="-1">
                <a:solidFill>
                  <a:srgbClr val="8B8B8B"/>
                </a:solidFill>
                <a:latin typeface="Calibri"/>
                <a:ea typeface="DejaVu Sans"/>
              </a:rPr>
              <a:t>9</a:t>
            </a:fld>
            <a:endParaRPr lang="de-DE" sz="1200" b="0" strike="noStrike" spc="-1">
              <a:latin typeface="Arial"/>
            </a:endParaRPr>
          </a:p>
        </p:txBody>
      </p:sp>
      <p:pic>
        <p:nvPicPr>
          <p:cNvPr id="116" name="Grafik 2"/>
          <p:cNvPicPr/>
          <p:nvPr/>
        </p:nvPicPr>
        <p:blipFill>
          <a:blip r:embed="rId2"/>
          <a:stretch/>
        </p:blipFill>
        <p:spPr>
          <a:xfrm>
            <a:off x="1422720" y="2430000"/>
            <a:ext cx="6323760" cy="442440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C103528-37E7-41BE-B3ED-2E22EB0EF9D5}"/>
</file>

<file path=customXml/itemProps2.xml><?xml version="1.0" encoding="utf-8"?>
<ds:datastoreItem xmlns:ds="http://schemas.openxmlformats.org/officeDocument/2006/customXml" ds:itemID="{B1A7503A-ACEA-4815-B8BE-E73300B94857}"/>
</file>

<file path=customXml/itemProps3.xml><?xml version="1.0" encoding="utf-8"?>
<ds:datastoreItem xmlns:ds="http://schemas.openxmlformats.org/officeDocument/2006/customXml" ds:itemID="{3318BD82-7C57-4423-8B9C-D154AFDCF7FA}"/>
</file>

<file path=docProps/app.xml><?xml version="1.0" encoding="utf-8"?>
<Properties xmlns="http://schemas.openxmlformats.org/officeDocument/2006/extended-properties" xmlns:vt="http://schemas.openxmlformats.org/officeDocument/2006/docPropsVTypes">
  <Template/>
  <TotalTime>55</TotalTime>
  <Words>1611</Words>
  <Application>Microsoft Office PowerPoint</Application>
  <PresentationFormat>On-screen Show (4:3)</PresentationFormat>
  <Paragraphs>355</Paragraphs>
  <Slides>21</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21</vt:i4>
      </vt:variant>
    </vt:vector>
  </HeadingPairs>
  <TitlesOfParts>
    <vt:vector size="31" baseType="lpstr">
      <vt:lpstr>Arial</vt:lpstr>
      <vt:lpstr>Bell MT</vt:lpstr>
      <vt:lpstr>Calibri</vt:lpstr>
      <vt:lpstr>Cambria</vt:lpstr>
      <vt:lpstr>DejaVu Sans</vt:lpstr>
      <vt:lpstr>Symbol</vt:lpstr>
      <vt:lpstr>Times New Roman</vt:lpstr>
      <vt:lpstr>Wingdings</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Ghena Barakat</dc:creator>
  <dc:description/>
  <cp:lastModifiedBy>Prof. Omer Nawaf Maaitah</cp:lastModifiedBy>
  <cp:revision>116</cp:revision>
  <cp:lastPrinted>2021-03-18T10:54:37Z</cp:lastPrinted>
  <dcterms:created xsi:type="dcterms:W3CDTF">2018-12-16T22:52:52Z</dcterms:created>
  <dcterms:modified xsi:type="dcterms:W3CDTF">2022-07-13T22:12:23Z</dcterms:modified>
  <dc:language>de-DE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Bildschirmpräsentation (4:3)</vt:lpwstr>
  </property>
  <property fmtid="{D5CDD505-2E9C-101B-9397-08002B2CF9AE}" pid="9" name="ScaleCrop">
    <vt:bool>false</vt:bool>
  </property>
  <property fmtid="{D5CDD505-2E9C-101B-9397-08002B2CF9AE}" pid="10" name="ShareDoc">
    <vt:bool>false</vt:bool>
  </property>
  <property fmtid="{D5CDD505-2E9C-101B-9397-08002B2CF9AE}" pid="11" name="Slides">
    <vt:i4>31</vt:i4>
  </property>
</Properties>
</file>